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81" r:id="rId33"/>
    <p:sldId id="280" r:id="rId32"/>
    <p:sldId id="269" r:id="rId21"/>
    <p:sldId id="270" r:id="rId22"/>
    <p:sldId id="271" r:id="rId23"/>
    <p:sldId id="272" r:id="rId24"/>
    <p:sldId id="273" r:id="rId25"/>
    <p:sldId id="274" r:id="rId26"/>
    <p:sldId id="275" r:id="rId27"/>
    <p:sldId id="276" r:id="rId28"/>
    <p:sldId id="277" r:id="rId29"/>
    <p:sldId id="278" r:id="rId30"/>
    <p:sldId id="279" r:id="rId3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 Type="http://schemas.openxmlformats.org/officeDocument/2006/relationships/printerSettings" Target="printerSettings/printerSettings1.bin"/><Relationship Id="rId20" Type="http://schemas.openxmlformats.org/officeDocument/2006/relationships/slide" Target="slides/slide13.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 Type="http://schemas.openxmlformats.org/officeDocument/2006/relationships/presProps" Target="presProps.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14.xml"/><Relationship Id="rId33" Type="http://schemas.openxmlformats.org/officeDocument/2006/relationships/slide" Target="slides/slide26.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Good morning. Today I want to share one idea, and I want to start with the big picture. Our teams already use artificial intelligence every day. But every time a chat ends, what the AI learned is lost. The idea is simple: build one shared memory layer for the whole company. It holds what our organization, our projects, our teams, our AI agents and each person know, and it lets that knowledge flow safely between them. Every AI model our teams already use could read from it and add to it. That makes this the first step to automating all of our projects, while saving a great deal of computing cost and time. Since this proposal was first written, Phase One has been built and tested on a pilot server. At the end I will ask for a decision on a small, measured pilot with a real team.</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does memory matter so much? Because every project we run follows the same chain. The organization sets the rules. Each project inherits those rules and adds its own context. Each team applies them in its own way. Each AI agent carries out tasks using what it has learned. And each person adds their own preferences. Today, every link in that chain needs a human to explain things again and hand work over by hand. Once memory flows through all six levels, the chain can run with far less human effort. We would not be automating one workflow. We would be building the base that every future automation stands 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Where do the savings come from? Three places. First, computing. Instead of pasting long histories into every request, the system finds only the few memories that matter, so each request uses fewer tokens and costs less. Second, time. People and agents inherit the context they need, so nobody has to explain the same thing again. Third, rework. When one team learns a lesson, every team benefits, so the same mistake is not repeated across projects. Think of it as compound interest for AI. The first project saves a little. The tenth project saves far more, because it starts with everything the first nine learned.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kind of automation needs something from memory. Workflow automation needs to know the organization's rules and the project's context. Task automation needs the team's conventions and past decisions. Agents that work on their own need to know what worked before and what failed. And personal assistance needs each person's preferences and history. Without a memory layer, every automation project starts from zero. With it, every automation project starts with everything we already know.</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second big point is model freedom. The memory layer sits between our AI models and our company's knowledge. It does not belong to any single AI vendor. Any model can connect to it through an open, standard protocol called the Model Context Protocol, which the major AI tools already support. Our teams keep using the model they prefer. Claude for one job, GPT for another, a local model for sensitive data. The memory stays the same underneath all of them, and it stays on our own systems.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why that matters. No vendor lock-in: the memory belongs to us, not to any AI company. The best model for each task: we can mix commercial and local models on the same memory. Easy switching: when a better model arrives, we swap it in and nothing is lost. Our data stays ours, on our own systems, under our own rules. Lower total cost: with the right context, cheaper models can do more of the work. And it is future-proof: new models arrive every few months, and they can all plug into the same memory.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let me step back to the problem we are solving. We have already invested in AI, and our teams use it every day. Yet most of that intelligence disappears when a session ends. The AI forgets what it learned. The next session starts from zero. The next team member repeats the same onboarding. The next agent makes the same mistake. We are paying for intelligence and getting amnesia. The real question is not whether our teams use AI. It is whether our organization is getting smarter because of it.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what that costs us. Each AI session starts cold, which wastes tokens and time on repeated context. Knowledge stays with individuals, so when people leave, what they knew leaves with them. Agents cannot coordinate, so we get duplicate work and inconsistent answers. There is no record of what the AI knew when it acted, which is a compliance risk. And personal and team information gets mixed, which is a privacy risk. This is not a technology problem. Our AI models are capable. It is a value leakage problem, and the missing piece is the infrastructure underneath.</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what exactly are we proposing? Memory organized into six scopes. Organizational memory holds company policies and standards. Project memory holds requirements and decisions shared across teams. Team memory holds a team's conventions and workflows. Agent memory holds what an AI agent or bot learned about doing its job. User memory holds one person's preferences across all the AI tools they use. And personal memory is private. Only that person sees it, and it is never shared upward. Each scope has clear rules about who can read and who can write.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Most AI tools already have some memory. What they lack is a governed flow between these scopes. We propose three directions of flow. Upward, promotion: a useful insight moves up, but only after it is made anonymous and a team lead approves it. Downward, inheritance: company and project rules automatically shape what every team and every agent sees, so a new member gets the right context on day one. Sideways, synthesis: lessons from several teams are combined into project knowledge, and patterns appear that no single team could see. That flow is the difference between an AI tool and an AI-powered organization.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an example of how one insight would travel. A developer, Alice, prefers a careful deployment style. That note sits in her personal memory, private to her. Her coding agent notices that this style succeeded nine times out of ten, and records that in its agent memory. Her user profile now says she prefers careful rollouts, so every AI tool she uses respects it. Three teammates discover the same pattern. The system proposes it to the team, the team lead approves it, and Alice's name is removed. The project adopts it across three teams. After it proves itself in several projects, it becomes a company standard that new hires and new agents inherit on day one.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Shared memory only works if people trust it, so safety would be designed in from the start, not added later. Personal memory is never shared upward. Nothing becomes team or company knowledge without a person approving it. What we know about one client is walled off from every other client. Every read, write and approval is recorded, so we can show exactly what the AI knew and when. People sign in with company accounts, and administrators also use a one-time code. Sensitive company data is processed only by AI models running on our own servers, never sent to a cloud AI service. And connecting an outside system, such as Jira, a database or a mailbox, needs a second person to approve it. And because the AI reads company sources through this one layer, personal mail and file connectors can stay switched off.</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how it would work, in simple terms. On the left are the ways people and AI tools would use the memory: AI assistants like Claude, GPT or Copilot connect through the open standard. Our own scripts and automations connect through a normal web interface. And people use a simple web console. In the middle is the memory layer. Every request passes a permission check first. Then it searches the right scopes, applies the rules, and writes an audit record. On the right are the sources it can learn from, such as Jira, company databases and mailboxes, each connected only after approval. Everything is stored on our own systems, built from proven open-source parts.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what would management actually get? Six outcomes. One, compounding productivity: every interaction makes the system smarter, and new people and new agents get up to speed faster. Two, lower token and computing cost, because each request carries only what is relevant, instead of every connector's tools and raw results. Three, compliance readiness: we can reconstruct exactly what the AI knew when it acted. Four, governed AI behavior: personal stays personal, team knowledge stays in the team, and clients see only what they should. Five, model freedom. And six, a competitive advantage built from our own institutional memory, which no competitor can copy overnight.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now? Three forces are coming together. First, AI is already inside our organization. People use it whether or not it is managed, so the question is whether that use adds up or is wasted. Second, regulation is tightening. The EU AI Act, data protection enforcement and industry rules are moving from guidance to enforcement. Third, the technology is ready. Open standards now let any AI model connect to the same memory, and the storage and security building blocks are mature. The window to move early is open. It will not stay open for long.</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Is this a real need, or just our idea? The market answered that this year. In 2026 every major AI vendor added memory to its agents. Anthropic launched memory for Claude agents in April, and OpenAI, Google and Microsoft followed. Industry analysts now describe shared memory as the next competitive battleground for enterprise AI, and expect it to become a standard requirement in corporate tenders. Early results are strong. Rakuten reports that its agents make far fewer first-pass errors at lower cost once they remember earlier mistakes. Those are the vendor's numbers, not ours, and our pilot would measure our own. It is not for every company. It matters most where many people and AI tools work on shared projects, where clients must be kept apart, and where rules and audits matter.</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already exists? Four groups of products. First, developer memory kits such as Mem0, Zep and Letta. They store memories for one app, but have no company governance. Second, memory built into one AI vendor, such as Claude, Microsoft Copilot or ChatGPT. Easy to switch on, but the memory stays with that vendor and mostly in its cloud. Third, company search such as Glean or Atlassian Rovo. It finds what is already written, but does not learn new knowledge from AI work. Fourth, governed context layers such as Writer's Enterprise Brain or Tabnine. These are the closest, but they focus on marketing content or on code. The gap is a memory that works with any model, moves knowledge between people, teams, projects and the company with approval, keeps clients apart, and runs on our own servers. That is our position. The big vendors will bundle memory for free, so our edge must be independence and governance, and the window is probably twelve to eighteen months.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And if we do nothing? Our AI spending keeps delivering value one session at a time, not for the organization. Our teams keep solving the same problems separately. Our compliance position gets harder to defend. Competitors who build shared memory will onboard faster, serve customers better and run cheaper. And every new AI model becomes one more silo instead of one more contributor. The cost of waiting is not zero. It is the advantage we are not building.</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what we propose: a phased build, with a go or no-go decision at every step. We start with a short design step to agree the rules with a governance partner. Then Phase One builds the memory layer for our own company, in stages. First personal, user and team memory with a pilot team. Then project memory and search. Then agent memory and our first connector, Jira. Then client walls, the approval process for promoting knowledge, and the web console. Only after that proves itself would Phase Two harden security and compliance and turn it into a product for other companies. At each gate we measure the results and decide whether to continue. Where we are today: Phase One is built, stages 1a to 1t, and tested on a pilot server. The later stages added automatic saving from AI apps, a register of the spaces people work in, organizational memory and digital workers. Next, the system moves to its own hardware, a server with a graphics card for the local AI model.</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Looking further ahead, once it works for us, there are three ways other companies could use it. Option A, we host it as a service. It is the simplest for customers, but their data sits with us, which some will not accept. Option B, we run it inside the customer's own cloud account. Their data never leaves their environment, and we still operate it. We recommend starting here. Option C, the customer runs it themselves on their own servers, for the strictest environments. The same product supports all three. We only need to choose the order.</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will we know it worked? By the end of Phase One, the pilot team should be able to say things like: Our AI remembers our project context without us explaining it again. New team members get up to speed in days, not weeks. We have not repeated the same mistake twice. We can see exactly what the AI knew and when. We switched models, and nothing was lost. And we will back those statements with numbers: onboarding time, repeated questions, tokens used per task, and how people rate the answers.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here is what we are asking for. First, an executive sponsor who treats memory as a core part of our AI infrastructure, not a feature of one tool. Second, a pilot team willing to be the first to work with shared memory across several AI models. Third, a governance partner from legal, compliance or security to set the access and retention rules from day one. And fourth, a budget for the phased build, with a go or no-go gate at every milestone. We are not asking for a leap of faith. We are asking for a structured experiment with measurable results.</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 close. We have already decided that AI matters. We have the models, the teams and the use cases. What we do not yet have is the layer that turns individual AI use into organizational intelligence, a layer that works with every model we use today and every model that arrives tomorrow. Memory is not a feature. It is the foundation. Organizations that build it will learn faster, automate faster and switch models freely without losing what they know. That is the opportunity, and that is what we are asking to build. Thank you. I am happy to take questions.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last page is a one-page summary to leave behind. The problem: AI forgets everything between sessions, so our organization does not learn from its own AI use. The solution: a shared memory layer with six scopes and three directions of flow, governed by clear access rules. It works with any model through an open standard. The payoff: the first step to automating all our projects, with one governed feed from our sources instead of everyone's own connectors. The path: a phased build with proof points at every stage. The ask: a sponsor, a pilot team, a governance partner and a phased budget. And the risk of waiting: competitors will build this, and we will pay for the same lessons twice.</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a question we will be asked: why not just switch on the mail, drive and calendar connectors that AI tools already offer? Because each one hands raw company data to the AI with none of our rules: no scopes, no client walls, no approval and no record of what the AI read. When the approved memory and a raw email disagree, the AI cannot tell which one is true. Connectors also cost working memory. In a measured test, six idle connectors added more than three thousand tokens to every request, and loading one mail connector's tools added over twenty-three thousand more. And a single agent holding private data, untrusted inbound mail and a send button is exactly the pattern security researchers warn about. The memory layer reads our sources on our own servers, asks a person before anything becomes shared, and gives the AI one budgeted, labelled context. In a simulation for a team of twenty, switching other connectors off cut tokens by two thirds.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People do not work in one place. Alice has the company repository cloned on two computers, her own tools repository, a drive folder of notes and a chat project, and she uses a coding assistant, a chat app on her phone and a review bot. The memory layer keeps a map of these spaces. The company declares its own spaces and rules, and her tools report hers; nothing is guessed. Her clone is recognised as the company repository, and her other spaces are linked to the Shipping project, with the evidence for each link and her confirmation for anything only suggested. So whichever AI app she opens, it loads the Shipping memory and nothing she is not allowed to see. Her scratch folder has no link, so it stays private. This part is built and in testing on our pilot server.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6.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1F3A"/>
        </a:solidFill>
        <a:effectLst/>
      </p:bgPr>
    </p:bg>
    <p:spTree>
      <p:nvGrpSpPr>
        <p:cNvPr id="1" name=""/>
        <p:cNvGrpSpPr/>
        <p:nvPr/>
      </p:nvGrpSpPr>
      <p:grpSpPr/>
      <p:sp>
        <p:nvSpPr>
          <p:cNvPr id="2" name="Rectangle 1"/>
          <p:cNvSpPr/>
          <p:nvPr/>
        </p:nvSpPr>
        <p:spPr>
          <a:xfrm>
            <a:off x="0" y="0"/>
            <a:ext cx="164592" cy="6858000"/>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822960" y="640080"/>
            <a:ext cx="10058400" cy="365760"/>
          </a:xfrm>
          <a:prstGeom prst="rect">
            <a:avLst/>
          </a:prstGeom>
          <a:noFill/>
        </p:spPr>
        <p:txBody>
          <a:bodyPr wrap="square" anchor="t" lIns="0" rIns="0" tIns="0" bIns="0"/>
          <a:lstStyle/>
          <a:p>
            <a:pPr algn="l">
              <a:lnSpc>
                <a:spcPct val="110000"/>
              </a:lnSpc>
              <a:spcAft>
                <a:spcPts val="0"/>
              </a:spcAft>
            </a:pPr>
            <a:r>
              <a:rPr sz="1300" b="1" i="0">
                <a:solidFill>
                  <a:srgbClr val="E89B2C"/>
                </a:solidFill>
                <a:latin typeface="Calibri"/>
              </a:rPr>
              <a:t>THE BIG IDEA  ·  A PROPOSAL FOR MANAGEMENT</a:t>
            </a:r>
          </a:p>
        </p:txBody>
      </p:sp>
      <p:sp>
        <p:nvSpPr>
          <p:cNvPr id="4" name="TextBox 3"/>
          <p:cNvSpPr txBox="1"/>
          <p:nvPr/>
        </p:nvSpPr>
        <p:spPr>
          <a:xfrm>
            <a:off x="822960" y="1051560"/>
            <a:ext cx="10607040" cy="1463040"/>
          </a:xfrm>
          <a:prstGeom prst="rect">
            <a:avLst/>
          </a:prstGeom>
          <a:noFill/>
        </p:spPr>
        <p:txBody>
          <a:bodyPr wrap="square" anchor="t" lIns="0" rIns="0" tIns="0" bIns="0"/>
          <a:lstStyle/>
          <a:p>
            <a:pPr algn="l">
              <a:lnSpc>
                <a:spcPct val="95000"/>
              </a:lnSpc>
              <a:spcAft>
                <a:spcPts val="0"/>
              </a:spcAft>
            </a:pPr>
            <a:r>
              <a:rPr sz="4600" b="1" i="0">
                <a:solidFill>
                  <a:srgbClr val="FFFFFF"/>
                </a:solidFill>
                <a:latin typeface="Calibri"/>
              </a:rPr>
              <a:t>The memory layer our AI investment is missing</a:t>
            </a:r>
          </a:p>
        </p:txBody>
      </p:sp>
      <p:sp>
        <p:nvSpPr>
          <p:cNvPr id="5" name="TextBox 4"/>
          <p:cNvSpPr txBox="1"/>
          <p:nvPr/>
        </p:nvSpPr>
        <p:spPr>
          <a:xfrm>
            <a:off x="822960" y="2606040"/>
            <a:ext cx="10241280" cy="1280160"/>
          </a:xfrm>
          <a:prstGeom prst="rect">
            <a:avLst/>
          </a:prstGeom>
          <a:noFill/>
        </p:spPr>
        <p:txBody>
          <a:bodyPr wrap="square" anchor="t" lIns="0" rIns="0" tIns="0" bIns="0"/>
          <a:lstStyle/>
          <a:p>
            <a:pPr algn="l">
              <a:lnSpc>
                <a:spcPct val="110000"/>
              </a:lnSpc>
              <a:spcAft>
                <a:spcPts val="0"/>
              </a:spcAft>
            </a:pPr>
            <a:r>
              <a:rPr sz="2400" b="0" i="0">
                <a:solidFill>
                  <a:srgbClr val="CFE8E4"/>
                </a:solidFill>
                <a:latin typeface="Calibri"/>
              </a:rPr>
              <a:t>The first step to automating all of our projects — using organizational, project, team, agent and personal memory.</a:t>
            </a:r>
          </a:p>
        </p:txBody>
      </p:sp>
      <p:sp>
        <p:nvSpPr>
          <p:cNvPr id="6" name="TextBox 5"/>
          <p:cNvSpPr txBox="1"/>
          <p:nvPr/>
        </p:nvSpPr>
        <p:spPr>
          <a:xfrm>
            <a:off x="822960" y="3886200"/>
            <a:ext cx="10058400" cy="822960"/>
          </a:xfrm>
          <a:prstGeom prst="rect">
            <a:avLst/>
          </a:prstGeom>
          <a:noFill/>
        </p:spPr>
        <p:txBody>
          <a:bodyPr wrap="square" anchor="t" lIns="0" rIns="0" tIns="0" bIns="0"/>
          <a:lstStyle/>
          <a:p>
            <a:pPr algn="l">
              <a:lnSpc>
                <a:spcPct val="115000"/>
              </a:lnSpc>
              <a:spcAft>
                <a:spcPts val="0"/>
              </a:spcAft>
            </a:pPr>
            <a:r>
              <a:rPr sz="1600" b="0" i="0">
                <a:solidFill>
                  <a:srgbClr val="B5C3D6"/>
                </a:solidFill>
                <a:latin typeface="Calibri"/>
              </a:rPr>
              <a:t>One shared memory layer. Every AI model our teams already use. Every project, every agent, every person — learning together, and saving a great deal of computing cost and time.</a:t>
            </a:r>
          </a:p>
        </p:txBody>
      </p:sp>
      <p:sp>
        <p:nvSpPr>
          <p:cNvPr id="7" name="TextBox 6"/>
          <p:cNvSpPr txBox="1"/>
          <p:nvPr/>
        </p:nvSpPr>
        <p:spPr>
          <a:xfrm>
            <a:off x="822960" y="4983480"/>
            <a:ext cx="2743200" cy="274320"/>
          </a:xfrm>
          <a:prstGeom prst="rect">
            <a:avLst/>
          </a:prstGeom>
          <a:noFill/>
        </p:spPr>
        <p:txBody>
          <a:bodyPr wrap="square" anchor="t" lIns="0" rIns="0" tIns="0" bIns="0"/>
          <a:lstStyle/>
          <a:p>
            <a:pPr algn="l">
              <a:lnSpc>
                <a:spcPct val="110000"/>
              </a:lnSpc>
              <a:spcAft>
                <a:spcPts val="0"/>
              </a:spcAft>
            </a:pPr>
            <a:r>
              <a:rPr sz="1100" b="1" i="0">
                <a:solidFill>
                  <a:srgbClr val="9FB0C8"/>
                </a:solidFill>
                <a:latin typeface="Calibri"/>
              </a:rPr>
              <a:t>DESIGNED TO WORK WITH</a:t>
            </a:r>
          </a:p>
        </p:txBody>
      </p:sp>
      <p:sp>
        <p:nvSpPr>
          <p:cNvPr id="8" name="Rounded Rectangle 7"/>
          <p:cNvSpPr/>
          <p:nvPr/>
        </p:nvSpPr>
        <p:spPr>
          <a:xfrm>
            <a:off x="822960" y="5321808"/>
            <a:ext cx="987552"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60" y="5321808"/>
            <a:ext cx="987552"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Claude</a:t>
            </a:r>
          </a:p>
        </p:txBody>
      </p:sp>
      <p:sp>
        <p:nvSpPr>
          <p:cNvPr id="10" name="Rounded Rectangle 9"/>
          <p:cNvSpPr/>
          <p:nvPr/>
        </p:nvSpPr>
        <p:spPr>
          <a:xfrm>
            <a:off x="1920240" y="5321808"/>
            <a:ext cx="699516"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920240" y="5321808"/>
            <a:ext cx="699516"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GPT</a:t>
            </a:r>
          </a:p>
        </p:txBody>
      </p:sp>
      <p:sp>
        <p:nvSpPr>
          <p:cNvPr id="12" name="Rounded Rectangle 11"/>
          <p:cNvSpPr/>
          <p:nvPr/>
        </p:nvSpPr>
        <p:spPr>
          <a:xfrm>
            <a:off x="2729484" y="5321808"/>
            <a:ext cx="987552"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2729484" y="5321808"/>
            <a:ext cx="987552"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Gemini</a:t>
            </a:r>
          </a:p>
        </p:txBody>
      </p:sp>
      <p:sp>
        <p:nvSpPr>
          <p:cNvPr id="14" name="Rounded Rectangle 13"/>
          <p:cNvSpPr/>
          <p:nvPr/>
        </p:nvSpPr>
        <p:spPr>
          <a:xfrm>
            <a:off x="3826764" y="5321808"/>
            <a:ext cx="795528"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3826764" y="5321808"/>
            <a:ext cx="795528"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Grok</a:t>
            </a:r>
          </a:p>
        </p:txBody>
      </p:sp>
      <p:sp>
        <p:nvSpPr>
          <p:cNvPr id="16" name="Rounded Rectangle 15"/>
          <p:cNvSpPr/>
          <p:nvPr/>
        </p:nvSpPr>
        <p:spPr>
          <a:xfrm>
            <a:off x="4732020" y="5321808"/>
            <a:ext cx="1179576"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4732020" y="5321808"/>
            <a:ext cx="1179576"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DeepSeek</a:t>
            </a:r>
          </a:p>
        </p:txBody>
      </p:sp>
      <p:sp>
        <p:nvSpPr>
          <p:cNvPr id="18" name="Rounded Rectangle 17"/>
          <p:cNvSpPr/>
          <p:nvPr/>
        </p:nvSpPr>
        <p:spPr>
          <a:xfrm>
            <a:off x="6021324" y="5321808"/>
            <a:ext cx="891540"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021324" y="5321808"/>
            <a:ext cx="891540"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Llama</a:t>
            </a:r>
          </a:p>
        </p:txBody>
      </p:sp>
      <p:sp>
        <p:nvSpPr>
          <p:cNvPr id="20" name="Rounded Rectangle 19"/>
          <p:cNvSpPr/>
          <p:nvPr/>
        </p:nvSpPr>
        <p:spPr>
          <a:xfrm>
            <a:off x="7022592" y="5321808"/>
            <a:ext cx="1083564"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7022592" y="5321808"/>
            <a:ext cx="1083564"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Mistral</a:t>
            </a:r>
          </a:p>
        </p:txBody>
      </p:sp>
      <p:sp>
        <p:nvSpPr>
          <p:cNvPr id="22" name="Rounded Rectangle 21"/>
          <p:cNvSpPr/>
          <p:nvPr/>
        </p:nvSpPr>
        <p:spPr>
          <a:xfrm>
            <a:off x="8215884" y="5321808"/>
            <a:ext cx="795528"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8215884" y="5321808"/>
            <a:ext cx="795528"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Qwen</a:t>
            </a:r>
          </a:p>
        </p:txBody>
      </p:sp>
      <p:sp>
        <p:nvSpPr>
          <p:cNvPr id="24" name="Rounded Rectangle 23"/>
          <p:cNvSpPr/>
          <p:nvPr/>
        </p:nvSpPr>
        <p:spPr>
          <a:xfrm>
            <a:off x="9121140" y="5321808"/>
            <a:ext cx="987552"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9121140" y="5321808"/>
            <a:ext cx="987552"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Cohere</a:t>
            </a:r>
          </a:p>
        </p:txBody>
      </p:sp>
      <p:sp>
        <p:nvSpPr>
          <p:cNvPr id="26" name="Rounded Rectangle 25"/>
          <p:cNvSpPr/>
          <p:nvPr/>
        </p:nvSpPr>
        <p:spPr>
          <a:xfrm>
            <a:off x="10218420" y="5321808"/>
            <a:ext cx="1563624"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10218420" y="5321808"/>
            <a:ext cx="1563624"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Local models</a:t>
            </a:r>
          </a:p>
        </p:txBody>
      </p:sp>
      <p:sp>
        <p:nvSpPr>
          <p:cNvPr id="28" name="TextBox 27"/>
          <p:cNvSpPr txBox="1"/>
          <p:nvPr/>
        </p:nvSpPr>
        <p:spPr>
          <a:xfrm>
            <a:off x="822960" y="6172200"/>
            <a:ext cx="10515600" cy="365760"/>
          </a:xfrm>
          <a:prstGeom prst="rect">
            <a:avLst/>
          </a:prstGeom>
          <a:noFill/>
        </p:spPr>
        <p:txBody>
          <a:bodyPr wrap="square" anchor="t" lIns="0" rIns="0" tIns="0" bIns="0"/>
          <a:lstStyle/>
          <a:p>
            <a:pPr algn="l">
              <a:lnSpc>
                <a:spcPct val="110000"/>
              </a:lnSpc>
              <a:spcAft>
                <a:spcPts val="0"/>
              </a:spcAft>
            </a:pPr>
            <a:r>
              <a:rPr sz="1200" b="0" i="0">
                <a:solidFill>
                  <a:srgbClr val="9FB0C8"/>
                </a:solidFill>
                <a:latin typeface="Calibri"/>
              </a:rPr>
              <a:t>IT-Labs  ·  Proposal October 2026, updated 11 October 2026  ·  Phase 1 built: stages 1a–1t, tested on a pilot server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STRATEGIC PAYOFF</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The first step to automating all our projects</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2</a:t>
            </a:r>
          </a:p>
        </p:txBody>
      </p:sp>
      <p:sp>
        <p:nvSpPr>
          <p:cNvPr id="7" name="Pentagon 6"/>
          <p:cNvSpPr/>
          <p:nvPr/>
        </p:nvSpPr>
        <p:spPr>
          <a:xfrm>
            <a:off x="594360" y="1691640"/>
            <a:ext cx="1755648" cy="1325880"/>
          </a:xfrm>
          <a:prstGeom prst="homePlate">
            <a:avLst>
              <a:gd name="adj" fmla="val 22000"/>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822960" y="1874520"/>
            <a:ext cx="1252728" cy="411480"/>
          </a:xfrm>
          <a:prstGeom prst="rect">
            <a:avLst/>
          </a:prstGeom>
          <a:noFill/>
        </p:spPr>
        <p:txBody>
          <a:bodyPr wrap="square" anchor="t" lIns="0" rIns="0" tIns="0" bIns="0"/>
          <a:lstStyle/>
          <a:p>
            <a:pPr algn="l">
              <a:lnSpc>
                <a:spcPct val="110000"/>
              </a:lnSpc>
              <a:spcAft>
                <a:spcPts val="0"/>
              </a:spcAft>
            </a:pPr>
            <a:r>
              <a:rPr sz="1600" b="1" i="0">
                <a:solidFill>
                  <a:srgbClr val="FFFFFF"/>
                </a:solidFill>
                <a:latin typeface="Calibri"/>
              </a:rPr>
              <a:t>Organization</a:t>
            </a:r>
          </a:p>
        </p:txBody>
      </p:sp>
      <p:sp>
        <p:nvSpPr>
          <p:cNvPr id="9" name="TextBox 8"/>
          <p:cNvSpPr txBox="1"/>
          <p:nvPr/>
        </p:nvSpPr>
        <p:spPr>
          <a:xfrm>
            <a:off x="822960" y="2258568"/>
            <a:ext cx="1179576" cy="731520"/>
          </a:xfrm>
          <a:prstGeom prst="rect">
            <a:avLst/>
          </a:prstGeom>
          <a:noFill/>
        </p:spPr>
        <p:txBody>
          <a:bodyPr wrap="square" anchor="t" lIns="0" rIns="0" tIns="0" bIns="0"/>
          <a:lstStyle/>
          <a:p>
            <a:pPr algn="l">
              <a:lnSpc>
                <a:spcPct val="100000"/>
              </a:lnSpc>
              <a:spcAft>
                <a:spcPts val="0"/>
              </a:spcAft>
            </a:pPr>
            <a:r>
              <a:rPr sz="1150" b="0" i="0">
                <a:solidFill>
                  <a:srgbClr val="DDE7F0"/>
                </a:solidFill>
                <a:latin typeface="Calibri"/>
              </a:rPr>
              <a:t>sets the rules and standards</a:t>
            </a:r>
          </a:p>
        </p:txBody>
      </p:sp>
      <p:sp>
        <p:nvSpPr>
          <p:cNvPr id="10" name="Chevron 9"/>
          <p:cNvSpPr/>
          <p:nvPr/>
        </p:nvSpPr>
        <p:spPr>
          <a:xfrm>
            <a:off x="2459736" y="1691640"/>
            <a:ext cx="1755648" cy="1325880"/>
          </a:xfrm>
          <a:prstGeom prst="chevron">
            <a:avLst>
              <a:gd name="adj" fmla="val 22000"/>
            </a:avLst>
          </a:prstGeom>
          <a:solidFill>
            <a:srgbClr val="173D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2871216" y="1874520"/>
            <a:ext cx="1069848" cy="411480"/>
          </a:xfrm>
          <a:prstGeom prst="rect">
            <a:avLst/>
          </a:prstGeom>
          <a:noFill/>
        </p:spPr>
        <p:txBody>
          <a:bodyPr wrap="square" anchor="t" lIns="0" rIns="0" tIns="0" bIns="0"/>
          <a:lstStyle/>
          <a:p>
            <a:pPr algn="l">
              <a:lnSpc>
                <a:spcPct val="110000"/>
              </a:lnSpc>
              <a:spcAft>
                <a:spcPts val="0"/>
              </a:spcAft>
            </a:pPr>
            <a:r>
              <a:rPr sz="1600" b="1" i="0">
                <a:solidFill>
                  <a:srgbClr val="FFFFFF"/>
                </a:solidFill>
                <a:latin typeface="Calibri"/>
              </a:rPr>
              <a:t>Project</a:t>
            </a:r>
          </a:p>
        </p:txBody>
      </p:sp>
      <p:sp>
        <p:nvSpPr>
          <p:cNvPr id="12" name="TextBox 11"/>
          <p:cNvSpPr txBox="1"/>
          <p:nvPr/>
        </p:nvSpPr>
        <p:spPr>
          <a:xfrm>
            <a:off x="2871216" y="2258568"/>
            <a:ext cx="996695" cy="731520"/>
          </a:xfrm>
          <a:prstGeom prst="rect">
            <a:avLst/>
          </a:prstGeom>
          <a:noFill/>
        </p:spPr>
        <p:txBody>
          <a:bodyPr wrap="square" anchor="t" lIns="0" rIns="0" tIns="0" bIns="0"/>
          <a:lstStyle/>
          <a:p>
            <a:pPr algn="l">
              <a:lnSpc>
                <a:spcPct val="100000"/>
              </a:lnSpc>
              <a:spcAft>
                <a:spcPts val="0"/>
              </a:spcAft>
            </a:pPr>
            <a:r>
              <a:rPr sz="1150" b="0" i="0">
                <a:solidFill>
                  <a:srgbClr val="DDE7F0"/>
                </a:solidFill>
                <a:latin typeface="Calibri"/>
              </a:rPr>
              <a:t>inherits them and adds its context</a:t>
            </a:r>
          </a:p>
        </p:txBody>
      </p:sp>
      <p:sp>
        <p:nvSpPr>
          <p:cNvPr id="13" name="Chevron 12"/>
          <p:cNvSpPr/>
          <p:nvPr/>
        </p:nvSpPr>
        <p:spPr>
          <a:xfrm>
            <a:off x="4325112" y="1691640"/>
            <a:ext cx="1755648" cy="1325880"/>
          </a:xfrm>
          <a:prstGeom prst="chevron">
            <a:avLst>
              <a:gd name="adj" fmla="val 22000"/>
            </a:avLst>
          </a:prstGeom>
          <a:solidFill>
            <a:srgbClr val="1F5F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736592" y="1874520"/>
            <a:ext cx="1069848" cy="411480"/>
          </a:xfrm>
          <a:prstGeom prst="rect">
            <a:avLst/>
          </a:prstGeom>
          <a:noFill/>
        </p:spPr>
        <p:txBody>
          <a:bodyPr wrap="square" anchor="t" lIns="0" rIns="0" tIns="0" bIns="0"/>
          <a:lstStyle/>
          <a:p>
            <a:pPr algn="l">
              <a:lnSpc>
                <a:spcPct val="110000"/>
              </a:lnSpc>
              <a:spcAft>
                <a:spcPts val="0"/>
              </a:spcAft>
            </a:pPr>
            <a:r>
              <a:rPr sz="1600" b="1" i="0">
                <a:solidFill>
                  <a:srgbClr val="FFFFFF"/>
                </a:solidFill>
                <a:latin typeface="Calibri"/>
              </a:rPr>
              <a:t>Team</a:t>
            </a:r>
          </a:p>
        </p:txBody>
      </p:sp>
      <p:sp>
        <p:nvSpPr>
          <p:cNvPr id="15" name="TextBox 14"/>
          <p:cNvSpPr txBox="1"/>
          <p:nvPr/>
        </p:nvSpPr>
        <p:spPr>
          <a:xfrm>
            <a:off x="4736592" y="2258568"/>
            <a:ext cx="996695" cy="731520"/>
          </a:xfrm>
          <a:prstGeom prst="rect">
            <a:avLst/>
          </a:prstGeom>
          <a:noFill/>
        </p:spPr>
        <p:txBody>
          <a:bodyPr wrap="square" anchor="t" lIns="0" rIns="0" tIns="0" bIns="0"/>
          <a:lstStyle/>
          <a:p>
            <a:pPr algn="l">
              <a:lnSpc>
                <a:spcPct val="100000"/>
              </a:lnSpc>
              <a:spcAft>
                <a:spcPts val="0"/>
              </a:spcAft>
            </a:pPr>
            <a:r>
              <a:rPr sz="1150" b="0" i="0">
                <a:solidFill>
                  <a:srgbClr val="DDE7F0"/>
                </a:solidFill>
                <a:latin typeface="Calibri"/>
              </a:rPr>
              <a:t>applies them its own way</a:t>
            </a:r>
          </a:p>
        </p:txBody>
      </p:sp>
      <p:sp>
        <p:nvSpPr>
          <p:cNvPr id="16" name="Chevron 15"/>
          <p:cNvSpPr/>
          <p:nvPr/>
        </p:nvSpPr>
        <p:spPr>
          <a:xfrm>
            <a:off x="6190488" y="1691640"/>
            <a:ext cx="1755648" cy="1325880"/>
          </a:xfrm>
          <a:prstGeom prst="chevron">
            <a:avLst>
              <a:gd name="adj" fmla="val 22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601968" y="1874520"/>
            <a:ext cx="1069848" cy="411480"/>
          </a:xfrm>
          <a:prstGeom prst="rect">
            <a:avLst/>
          </a:prstGeom>
          <a:noFill/>
        </p:spPr>
        <p:txBody>
          <a:bodyPr wrap="square" anchor="t" lIns="0" rIns="0" tIns="0" bIns="0"/>
          <a:lstStyle/>
          <a:p>
            <a:pPr algn="l">
              <a:lnSpc>
                <a:spcPct val="110000"/>
              </a:lnSpc>
              <a:spcAft>
                <a:spcPts val="0"/>
              </a:spcAft>
            </a:pPr>
            <a:r>
              <a:rPr sz="1600" b="1" i="0">
                <a:solidFill>
                  <a:srgbClr val="FFFFFF"/>
                </a:solidFill>
                <a:latin typeface="Calibri"/>
              </a:rPr>
              <a:t>Agent</a:t>
            </a:r>
          </a:p>
        </p:txBody>
      </p:sp>
      <p:sp>
        <p:nvSpPr>
          <p:cNvPr id="18" name="TextBox 17"/>
          <p:cNvSpPr txBox="1"/>
          <p:nvPr/>
        </p:nvSpPr>
        <p:spPr>
          <a:xfrm>
            <a:off x="6601968" y="2258568"/>
            <a:ext cx="996695" cy="731520"/>
          </a:xfrm>
          <a:prstGeom prst="rect">
            <a:avLst/>
          </a:prstGeom>
          <a:noFill/>
        </p:spPr>
        <p:txBody>
          <a:bodyPr wrap="square" anchor="t" lIns="0" rIns="0" tIns="0" bIns="0"/>
          <a:lstStyle/>
          <a:p>
            <a:pPr algn="l">
              <a:lnSpc>
                <a:spcPct val="100000"/>
              </a:lnSpc>
              <a:spcAft>
                <a:spcPts val="0"/>
              </a:spcAft>
            </a:pPr>
            <a:r>
              <a:rPr sz="1150" b="0" i="0">
                <a:solidFill>
                  <a:srgbClr val="DDE7F0"/>
                </a:solidFill>
                <a:latin typeface="Calibri"/>
              </a:rPr>
              <a:t>does the work with what it learned</a:t>
            </a:r>
          </a:p>
        </p:txBody>
      </p:sp>
      <p:sp>
        <p:nvSpPr>
          <p:cNvPr id="19" name="Chevron 18"/>
          <p:cNvSpPr/>
          <p:nvPr/>
        </p:nvSpPr>
        <p:spPr>
          <a:xfrm>
            <a:off x="8055864" y="1691640"/>
            <a:ext cx="1755648" cy="1325880"/>
          </a:xfrm>
          <a:prstGeom prst="chevron">
            <a:avLst>
              <a:gd name="adj" fmla="val 22000"/>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467344" y="1874520"/>
            <a:ext cx="1069848" cy="411480"/>
          </a:xfrm>
          <a:prstGeom prst="rect">
            <a:avLst/>
          </a:prstGeom>
          <a:noFill/>
        </p:spPr>
        <p:txBody>
          <a:bodyPr wrap="square" anchor="t" lIns="0" rIns="0" tIns="0" bIns="0"/>
          <a:lstStyle/>
          <a:p>
            <a:pPr algn="l">
              <a:lnSpc>
                <a:spcPct val="110000"/>
              </a:lnSpc>
              <a:spcAft>
                <a:spcPts val="0"/>
              </a:spcAft>
            </a:pPr>
            <a:r>
              <a:rPr sz="1600" b="1" i="0">
                <a:solidFill>
                  <a:srgbClr val="FFFFFF"/>
                </a:solidFill>
                <a:latin typeface="Calibri"/>
              </a:rPr>
              <a:t>User</a:t>
            </a:r>
          </a:p>
        </p:txBody>
      </p:sp>
      <p:sp>
        <p:nvSpPr>
          <p:cNvPr id="21" name="TextBox 20"/>
          <p:cNvSpPr txBox="1"/>
          <p:nvPr/>
        </p:nvSpPr>
        <p:spPr>
          <a:xfrm>
            <a:off x="8467344" y="2258568"/>
            <a:ext cx="996695" cy="731520"/>
          </a:xfrm>
          <a:prstGeom prst="rect">
            <a:avLst/>
          </a:prstGeom>
          <a:noFill/>
        </p:spPr>
        <p:txBody>
          <a:bodyPr wrap="square" anchor="t" lIns="0" rIns="0" tIns="0" bIns="0"/>
          <a:lstStyle/>
          <a:p>
            <a:pPr algn="l">
              <a:lnSpc>
                <a:spcPct val="100000"/>
              </a:lnSpc>
              <a:spcAft>
                <a:spcPts val="0"/>
              </a:spcAft>
            </a:pPr>
            <a:r>
              <a:rPr sz="1150" b="0" i="0">
                <a:solidFill>
                  <a:srgbClr val="DDE7F0"/>
                </a:solidFill>
                <a:latin typeface="Calibri"/>
              </a:rPr>
              <a:t>adds personal preferences</a:t>
            </a:r>
          </a:p>
        </p:txBody>
      </p:sp>
      <p:sp>
        <p:nvSpPr>
          <p:cNvPr id="22" name="Chevron 21"/>
          <p:cNvSpPr/>
          <p:nvPr/>
        </p:nvSpPr>
        <p:spPr>
          <a:xfrm>
            <a:off x="9921240" y="1691640"/>
            <a:ext cx="1755648" cy="1325880"/>
          </a:xfrm>
          <a:prstGeom prst="chevron">
            <a:avLst>
              <a:gd name="adj" fmla="val 22000"/>
            </a:avLst>
          </a:prstGeom>
          <a:solidFill>
            <a:srgbClr val="4E9F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10332719" y="1874520"/>
            <a:ext cx="1069848" cy="411480"/>
          </a:xfrm>
          <a:prstGeom prst="rect">
            <a:avLst/>
          </a:prstGeom>
          <a:noFill/>
        </p:spPr>
        <p:txBody>
          <a:bodyPr wrap="square" anchor="t" lIns="0" rIns="0" tIns="0" bIns="0"/>
          <a:lstStyle/>
          <a:p>
            <a:pPr algn="l">
              <a:lnSpc>
                <a:spcPct val="110000"/>
              </a:lnSpc>
              <a:spcAft>
                <a:spcPts val="0"/>
              </a:spcAft>
            </a:pPr>
            <a:r>
              <a:rPr sz="1600" b="1" i="0">
                <a:solidFill>
                  <a:srgbClr val="FFFFFF"/>
                </a:solidFill>
                <a:latin typeface="Calibri"/>
              </a:rPr>
              <a:t>Personal</a:t>
            </a:r>
          </a:p>
        </p:txBody>
      </p:sp>
      <p:sp>
        <p:nvSpPr>
          <p:cNvPr id="24" name="TextBox 23"/>
          <p:cNvSpPr txBox="1"/>
          <p:nvPr/>
        </p:nvSpPr>
        <p:spPr>
          <a:xfrm>
            <a:off x="10332719" y="2258568"/>
            <a:ext cx="996695" cy="731520"/>
          </a:xfrm>
          <a:prstGeom prst="rect">
            <a:avLst/>
          </a:prstGeom>
          <a:noFill/>
        </p:spPr>
        <p:txBody>
          <a:bodyPr wrap="square" anchor="t" lIns="0" rIns="0" tIns="0" bIns="0"/>
          <a:lstStyle/>
          <a:p>
            <a:pPr algn="l">
              <a:lnSpc>
                <a:spcPct val="100000"/>
              </a:lnSpc>
              <a:spcAft>
                <a:spcPts val="0"/>
              </a:spcAft>
            </a:pPr>
            <a:r>
              <a:rPr sz="1150" b="0" i="0">
                <a:solidFill>
                  <a:srgbClr val="DDE7F0"/>
                </a:solidFill>
                <a:latin typeface="Calibri"/>
              </a:rPr>
              <a:t>keeps private context private</a:t>
            </a:r>
          </a:p>
        </p:txBody>
      </p:sp>
      <p:sp>
        <p:nvSpPr>
          <p:cNvPr id="25" name="TextBox 24"/>
          <p:cNvSpPr txBox="1"/>
          <p:nvPr/>
        </p:nvSpPr>
        <p:spPr>
          <a:xfrm>
            <a:off x="594360" y="3291840"/>
            <a:ext cx="5486400" cy="365760"/>
          </a:xfrm>
          <a:prstGeom prst="rect">
            <a:avLst/>
          </a:prstGeom>
          <a:noFill/>
        </p:spPr>
        <p:txBody>
          <a:bodyPr wrap="square" anchor="t" lIns="0" rIns="0" tIns="0" bIns="0"/>
          <a:lstStyle/>
          <a:p>
            <a:pPr algn="l">
              <a:lnSpc>
                <a:spcPct val="110000"/>
              </a:lnSpc>
              <a:spcAft>
                <a:spcPts val="0"/>
              </a:spcAft>
            </a:pPr>
            <a:r>
              <a:rPr sz="1700" b="1" i="0">
                <a:solidFill>
                  <a:srgbClr val="0B1F3A"/>
                </a:solidFill>
                <a:latin typeface="Calibri"/>
              </a:rPr>
              <a:t>The same pattern runs through every project we run</a:t>
            </a:r>
          </a:p>
        </p:txBody>
      </p:sp>
      <p:sp>
        <p:nvSpPr>
          <p:cNvPr id="26" name="Rounded Rectangle 25"/>
          <p:cNvSpPr/>
          <p:nvPr/>
        </p:nvSpPr>
        <p:spPr>
          <a:xfrm>
            <a:off x="594360" y="3749039"/>
            <a:ext cx="1783080"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594360" y="3749039"/>
            <a:ext cx="1783080"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Software delivery</a:t>
            </a:r>
          </a:p>
        </p:txBody>
      </p:sp>
      <p:sp>
        <p:nvSpPr>
          <p:cNvPr id="28" name="Rounded Rectangle 27"/>
          <p:cNvSpPr/>
          <p:nvPr/>
        </p:nvSpPr>
        <p:spPr>
          <a:xfrm>
            <a:off x="2468879" y="3749039"/>
            <a:ext cx="1783080"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2468879" y="3749039"/>
            <a:ext cx="1783080"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Customer onboarding</a:t>
            </a:r>
          </a:p>
        </p:txBody>
      </p:sp>
      <p:sp>
        <p:nvSpPr>
          <p:cNvPr id="30" name="Rounded Rectangle 29"/>
          <p:cNvSpPr/>
          <p:nvPr/>
        </p:nvSpPr>
        <p:spPr>
          <a:xfrm>
            <a:off x="4343400" y="3749039"/>
            <a:ext cx="1783080"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4343400" y="3749039"/>
            <a:ext cx="1783080"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Compliance review</a:t>
            </a:r>
          </a:p>
        </p:txBody>
      </p:sp>
      <p:sp>
        <p:nvSpPr>
          <p:cNvPr id="32" name="Rounded Rectangle 31"/>
          <p:cNvSpPr/>
          <p:nvPr/>
        </p:nvSpPr>
        <p:spPr>
          <a:xfrm>
            <a:off x="594360" y="4251959"/>
            <a:ext cx="1783080"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594360" y="4251959"/>
            <a:ext cx="1783080"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Sales pipeline</a:t>
            </a:r>
          </a:p>
        </p:txBody>
      </p:sp>
      <p:sp>
        <p:nvSpPr>
          <p:cNvPr id="34" name="Rounded Rectangle 33"/>
          <p:cNvSpPr/>
          <p:nvPr/>
        </p:nvSpPr>
        <p:spPr>
          <a:xfrm>
            <a:off x="2468879" y="4251959"/>
            <a:ext cx="1783080"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2468879" y="4251959"/>
            <a:ext cx="1783080"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HR operations</a:t>
            </a:r>
          </a:p>
        </p:txBody>
      </p:sp>
      <p:sp>
        <p:nvSpPr>
          <p:cNvPr id="36" name="Rounded Rectangle 35"/>
          <p:cNvSpPr/>
          <p:nvPr/>
        </p:nvSpPr>
        <p:spPr>
          <a:xfrm>
            <a:off x="4343400" y="4251959"/>
            <a:ext cx="1783080"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4343400" y="4251959"/>
            <a:ext cx="1783080"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Client reporting</a:t>
            </a:r>
          </a:p>
        </p:txBody>
      </p:sp>
      <p:sp>
        <p:nvSpPr>
          <p:cNvPr id="38" name="TextBox 37"/>
          <p:cNvSpPr txBox="1"/>
          <p:nvPr/>
        </p:nvSpPr>
        <p:spPr>
          <a:xfrm>
            <a:off x="6537960" y="3291840"/>
            <a:ext cx="5029200" cy="365760"/>
          </a:xfrm>
          <a:prstGeom prst="rect">
            <a:avLst/>
          </a:prstGeom>
          <a:noFill/>
        </p:spPr>
        <p:txBody>
          <a:bodyPr wrap="square" anchor="t" lIns="0" rIns="0" tIns="0" bIns="0"/>
          <a:lstStyle/>
          <a:p>
            <a:pPr algn="l">
              <a:lnSpc>
                <a:spcPct val="110000"/>
              </a:lnSpc>
              <a:spcAft>
                <a:spcPts val="0"/>
              </a:spcAft>
            </a:pPr>
            <a:r>
              <a:rPr sz="1700" b="1" i="0">
                <a:solidFill>
                  <a:srgbClr val="0B1F3A"/>
                </a:solidFill>
                <a:latin typeface="Calibri"/>
              </a:rPr>
              <a:t>Today vs. with shared memory</a:t>
            </a:r>
          </a:p>
        </p:txBody>
      </p:sp>
      <p:sp>
        <p:nvSpPr>
          <p:cNvPr id="39" name="TextBox 38"/>
          <p:cNvSpPr txBox="1"/>
          <p:nvPr/>
        </p:nvSpPr>
        <p:spPr>
          <a:xfrm>
            <a:off x="6537960" y="3703320"/>
            <a:ext cx="5029200" cy="1188720"/>
          </a:xfrm>
          <a:prstGeom prst="rect">
            <a:avLst/>
          </a:prstGeom>
          <a:noFill/>
        </p:spPr>
        <p:txBody>
          <a:bodyPr wrap="square" anchor="t" lIns="0" rIns="0" tIns="0" bIns="0"/>
          <a:lstStyle/>
          <a:p>
            <a:pPr algn="l">
              <a:lnSpc>
                <a:spcPct val="112000"/>
              </a:lnSpc>
              <a:spcAft>
                <a:spcPts val="800"/>
              </a:spcAft>
            </a:pPr>
            <a:r>
              <a:rPr sz="1400" b="1" i="0">
                <a:solidFill>
                  <a:srgbClr val="B43A2E"/>
                </a:solidFill>
                <a:latin typeface="Calibri"/>
              </a:rPr>
              <a:t>Today: </a:t>
            </a:r>
            <a:r>
              <a:rPr sz="1400" b="0" i="0">
                <a:solidFill>
                  <a:srgbClr val="1C2433"/>
                </a:solidFill>
                <a:latin typeface="Calibri"/>
              </a:rPr>
              <a:t>every step needs a person to set context, hand work over and repeat explanations.</a:t>
            </a:r>
          </a:p>
          <a:p>
            <a:pPr algn="l">
              <a:lnSpc>
                <a:spcPct val="112000"/>
              </a:lnSpc>
              <a:spcAft>
                <a:spcPts val="800"/>
              </a:spcAft>
            </a:pPr>
            <a:r>
              <a:rPr sz="1400" b="1" i="0">
                <a:solidFill>
                  <a:srgbClr val="0E8C7F"/>
                </a:solidFill>
                <a:latin typeface="Calibri"/>
              </a:rPr>
              <a:t>With shared memory: </a:t>
            </a:r>
            <a:r>
              <a:rPr sz="1400" b="0" i="0">
                <a:solidFill>
                  <a:srgbClr val="1C2433"/>
                </a:solidFill>
                <a:latin typeface="Calibri"/>
              </a:rPr>
              <a:t>every step starts with what the organization already knows, so the chain runs with minimal human effort.</a:t>
            </a:r>
          </a:p>
        </p:txBody>
      </p:sp>
      <p:sp>
        <p:nvSpPr>
          <p:cNvPr id="40" name="Rectangle 39"/>
          <p:cNvSpPr/>
          <p:nvPr/>
        </p:nvSpPr>
        <p:spPr>
          <a:xfrm>
            <a:off x="594360" y="5120640"/>
            <a:ext cx="10972800" cy="868680"/>
          </a:xfrm>
          <a:prstGeom prst="rect">
            <a:avLst/>
          </a:prstGeom>
          <a:solidFill>
            <a:srgbClr val="FCF1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Rectangle 40"/>
          <p:cNvSpPr/>
          <p:nvPr/>
        </p:nvSpPr>
        <p:spPr>
          <a:xfrm>
            <a:off x="594360" y="5120640"/>
            <a:ext cx="73152" cy="868680"/>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TextBox 41"/>
          <p:cNvSpPr txBox="1"/>
          <p:nvPr/>
        </p:nvSpPr>
        <p:spPr>
          <a:xfrm>
            <a:off x="868680" y="5120640"/>
            <a:ext cx="10515600" cy="868680"/>
          </a:xfrm>
          <a:prstGeom prst="rect">
            <a:avLst/>
          </a:prstGeom>
          <a:noFill/>
        </p:spPr>
        <p:txBody>
          <a:bodyPr wrap="square" anchor="ctr" lIns="0" rIns="0" tIns="0" bIns="0"/>
          <a:lstStyle/>
          <a:p>
            <a:pPr algn="l">
              <a:lnSpc>
                <a:spcPct val="112000"/>
              </a:lnSpc>
              <a:spcAft>
                <a:spcPts val="0"/>
              </a:spcAft>
            </a:pPr>
            <a:r>
              <a:rPr sz="1500" b="1" i="0">
                <a:solidFill>
                  <a:srgbClr val="1C2433"/>
                </a:solidFill>
                <a:latin typeface="Calibri"/>
              </a:rPr>
              <a:t>The point for management:  </a:t>
            </a:r>
            <a:r>
              <a:rPr sz="1500" b="0" i="0">
                <a:solidFill>
                  <a:srgbClr val="1C2433"/>
                </a:solidFill>
                <a:latin typeface="Calibri"/>
              </a:rPr>
              <a:t>this is not a tool purchase. It is the base layer that makes every future automation project cheaper, faster and smarter.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STRATEGIC PAYOFF</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Where the cost savings come from</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3</a:t>
            </a:r>
          </a:p>
        </p:txBody>
      </p:sp>
      <p:sp>
        <p:nvSpPr>
          <p:cNvPr id="7" name="Rounded Rectangle 6"/>
          <p:cNvSpPr/>
          <p:nvPr/>
        </p:nvSpPr>
        <p:spPr>
          <a:xfrm>
            <a:off x="594360" y="1691640"/>
            <a:ext cx="3520440" cy="251460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95528" y="1911095"/>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9552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0E8C7F"/>
                </a:solidFill>
                <a:latin typeface="Calibri"/>
              </a:rPr>
              <a:t>COMPUTING</a:t>
            </a:r>
          </a:p>
        </p:txBody>
      </p:sp>
      <p:sp>
        <p:nvSpPr>
          <p:cNvPr id="10" name="TextBox 9"/>
          <p:cNvSpPr txBox="1"/>
          <p:nvPr/>
        </p:nvSpPr>
        <p:spPr>
          <a:xfrm>
            <a:off x="795528" y="2386584"/>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Fewer tokens per request</a:t>
            </a:r>
          </a:p>
        </p:txBody>
      </p:sp>
      <p:sp>
        <p:nvSpPr>
          <p:cNvPr id="11" name="TextBox 10"/>
          <p:cNvSpPr txBox="1"/>
          <p:nvPr/>
        </p:nvSpPr>
        <p:spPr>
          <a:xfrm>
            <a:off x="795528" y="2770632"/>
            <a:ext cx="3118104" cy="1362456"/>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Only the relevant memories are retrieved for each request — not the whole history. Model bills go down and answers come back faster.</a:t>
            </a:r>
          </a:p>
        </p:txBody>
      </p:sp>
      <p:sp>
        <p:nvSpPr>
          <p:cNvPr id="12" name="Rounded Rectangle 11"/>
          <p:cNvSpPr/>
          <p:nvPr/>
        </p:nvSpPr>
        <p:spPr>
          <a:xfrm>
            <a:off x="4343400" y="1691640"/>
            <a:ext cx="3520440" cy="251460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4544568" y="1911095"/>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4456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E89B2C"/>
                </a:solidFill>
                <a:latin typeface="Calibri"/>
              </a:rPr>
              <a:t>TIME</a:t>
            </a:r>
          </a:p>
        </p:txBody>
      </p:sp>
      <p:sp>
        <p:nvSpPr>
          <p:cNvPr id="15" name="TextBox 14"/>
          <p:cNvSpPr txBox="1"/>
          <p:nvPr/>
        </p:nvSpPr>
        <p:spPr>
          <a:xfrm>
            <a:off x="4544568" y="2386584"/>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No repeated onboarding</a:t>
            </a:r>
          </a:p>
        </p:txBody>
      </p:sp>
      <p:sp>
        <p:nvSpPr>
          <p:cNvPr id="16" name="TextBox 15"/>
          <p:cNvSpPr txBox="1"/>
          <p:nvPr/>
        </p:nvSpPr>
        <p:spPr>
          <a:xfrm>
            <a:off x="4544568" y="2770632"/>
            <a:ext cx="3118104" cy="1362456"/>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People and agents inherit context automatically. No re-explaining, no re-teaching, no cold starts for new hires or new agents.</a:t>
            </a:r>
          </a:p>
        </p:txBody>
      </p:sp>
      <p:sp>
        <p:nvSpPr>
          <p:cNvPr id="17" name="Rounded Rectangle 16"/>
          <p:cNvSpPr/>
          <p:nvPr/>
        </p:nvSpPr>
        <p:spPr>
          <a:xfrm>
            <a:off x="8092440" y="1691640"/>
            <a:ext cx="3520440" cy="251460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8293608" y="1911095"/>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29360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132E52"/>
                </a:solidFill>
                <a:latin typeface="Calibri"/>
              </a:rPr>
              <a:t>REWORK</a:t>
            </a:r>
          </a:p>
        </p:txBody>
      </p:sp>
      <p:sp>
        <p:nvSpPr>
          <p:cNvPr id="20" name="TextBox 19"/>
          <p:cNvSpPr txBox="1"/>
          <p:nvPr/>
        </p:nvSpPr>
        <p:spPr>
          <a:xfrm>
            <a:off x="8293608" y="2386584"/>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No duplicated effort</a:t>
            </a:r>
          </a:p>
        </p:txBody>
      </p:sp>
      <p:sp>
        <p:nvSpPr>
          <p:cNvPr id="21" name="TextBox 20"/>
          <p:cNvSpPr txBox="1"/>
          <p:nvPr/>
        </p:nvSpPr>
        <p:spPr>
          <a:xfrm>
            <a:off x="8293608" y="2770632"/>
            <a:ext cx="3118104" cy="1362456"/>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What one team learns, every team can use. A mistake made once is recorded, so it is not repeated in the next project.</a:t>
            </a:r>
          </a:p>
        </p:txBody>
      </p:sp>
      <p:sp>
        <p:nvSpPr>
          <p:cNvPr id="22" name="TextBox 21"/>
          <p:cNvSpPr txBox="1"/>
          <p:nvPr/>
        </p:nvSpPr>
        <p:spPr>
          <a:xfrm>
            <a:off x="594360" y="4526280"/>
            <a:ext cx="5486400" cy="365760"/>
          </a:xfrm>
          <a:prstGeom prst="rect">
            <a:avLst/>
          </a:prstGeom>
          <a:noFill/>
        </p:spPr>
        <p:txBody>
          <a:bodyPr wrap="square" anchor="t" lIns="0" rIns="0" tIns="0" bIns="0"/>
          <a:lstStyle/>
          <a:p>
            <a:pPr algn="l">
              <a:lnSpc>
                <a:spcPct val="110000"/>
              </a:lnSpc>
              <a:spcAft>
                <a:spcPts val="0"/>
              </a:spcAft>
            </a:pPr>
            <a:r>
              <a:rPr sz="1700" b="1" i="0">
                <a:solidFill>
                  <a:srgbClr val="0B1F3A"/>
                </a:solidFill>
                <a:latin typeface="Calibri"/>
              </a:rPr>
              <a:t>Compound interest for AI</a:t>
            </a:r>
          </a:p>
        </p:txBody>
      </p:sp>
      <p:sp>
        <p:nvSpPr>
          <p:cNvPr id="23" name="Rectangle 22"/>
          <p:cNvSpPr/>
          <p:nvPr/>
        </p:nvSpPr>
        <p:spPr>
          <a:xfrm>
            <a:off x="594360" y="5879592"/>
            <a:ext cx="420624" cy="20116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ectangle 23"/>
          <p:cNvSpPr/>
          <p:nvPr/>
        </p:nvSpPr>
        <p:spPr>
          <a:xfrm>
            <a:off x="1161288" y="5758891"/>
            <a:ext cx="420624" cy="32186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ectangle 24"/>
          <p:cNvSpPr/>
          <p:nvPr/>
        </p:nvSpPr>
        <p:spPr>
          <a:xfrm>
            <a:off x="1728216" y="5618073"/>
            <a:ext cx="420624" cy="462686"/>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ectangle 25"/>
          <p:cNvSpPr/>
          <p:nvPr/>
        </p:nvSpPr>
        <p:spPr>
          <a:xfrm>
            <a:off x="2295144" y="5457139"/>
            <a:ext cx="420624" cy="623620"/>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Rectangle 26"/>
          <p:cNvSpPr/>
          <p:nvPr/>
        </p:nvSpPr>
        <p:spPr>
          <a:xfrm>
            <a:off x="2862072" y="5276088"/>
            <a:ext cx="420624" cy="804672"/>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3429000" y="5074920"/>
            <a:ext cx="420624" cy="1005840"/>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502920" y="6108192"/>
            <a:ext cx="640080" cy="274320"/>
          </a:xfrm>
          <a:prstGeom prst="rect">
            <a:avLst/>
          </a:prstGeom>
          <a:noFill/>
        </p:spPr>
        <p:txBody>
          <a:bodyPr wrap="square" anchor="t" lIns="0" rIns="0" tIns="0" bIns="0"/>
          <a:lstStyle/>
          <a:p>
            <a:pPr algn="ctr">
              <a:lnSpc>
                <a:spcPct val="110000"/>
              </a:lnSpc>
              <a:spcAft>
                <a:spcPts val="0"/>
              </a:spcAft>
            </a:pPr>
            <a:r>
              <a:rPr sz="1000" b="0" i="0">
                <a:solidFill>
                  <a:srgbClr val="5B6678"/>
                </a:solidFill>
                <a:latin typeface="Calibri"/>
              </a:rPr>
              <a:t>Project 1</a:t>
            </a:r>
          </a:p>
        </p:txBody>
      </p:sp>
      <p:sp>
        <p:nvSpPr>
          <p:cNvPr id="30" name="TextBox 29"/>
          <p:cNvSpPr txBox="1"/>
          <p:nvPr/>
        </p:nvSpPr>
        <p:spPr>
          <a:xfrm>
            <a:off x="3200400" y="6108192"/>
            <a:ext cx="640080" cy="274320"/>
          </a:xfrm>
          <a:prstGeom prst="rect">
            <a:avLst/>
          </a:prstGeom>
          <a:noFill/>
        </p:spPr>
        <p:txBody>
          <a:bodyPr wrap="square" anchor="t" lIns="0" rIns="0" tIns="0" bIns="0"/>
          <a:lstStyle/>
          <a:p>
            <a:pPr algn="ctr">
              <a:lnSpc>
                <a:spcPct val="110000"/>
              </a:lnSpc>
              <a:spcAft>
                <a:spcPts val="0"/>
              </a:spcAft>
            </a:pPr>
            <a:r>
              <a:rPr sz="1000" b="0" i="0">
                <a:solidFill>
                  <a:srgbClr val="5B6678"/>
                </a:solidFill>
                <a:latin typeface="Calibri"/>
              </a:rPr>
              <a:t>Project 10</a:t>
            </a:r>
          </a:p>
        </p:txBody>
      </p:sp>
      <p:sp>
        <p:nvSpPr>
          <p:cNvPr id="31" name="TextBox 30"/>
          <p:cNvSpPr txBox="1"/>
          <p:nvPr/>
        </p:nvSpPr>
        <p:spPr>
          <a:xfrm>
            <a:off x="4251960" y="4937760"/>
            <a:ext cx="7315200" cy="1188720"/>
          </a:xfrm>
          <a:prstGeom prst="rect">
            <a:avLst/>
          </a:prstGeom>
          <a:noFill/>
        </p:spPr>
        <p:txBody>
          <a:bodyPr wrap="square" anchor="t" lIns="0" rIns="0" tIns="0" bIns="0"/>
          <a:lstStyle/>
          <a:p>
            <a:pPr algn="l">
              <a:lnSpc>
                <a:spcPct val="115000"/>
              </a:lnSpc>
              <a:spcAft>
                <a:spcPts val="0"/>
              </a:spcAft>
            </a:pPr>
            <a:r>
              <a:rPr sz="1450" b="0" i="0">
                <a:solidFill>
                  <a:srgbClr val="1C2433"/>
                </a:solidFill>
                <a:latin typeface="Calibri"/>
              </a:rPr>
              <a:t>The first project saves some cost. The tenth saves dramatically more, because it inherits everything the first nine learned. Savings grow with every project we run. (Illustration only — the pilot will measure the real numbers.)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STRATEGIC PAYOFF</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Why memory is the foundation for automation</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4</a:t>
            </a:r>
          </a:p>
        </p:txBody>
      </p:sp>
      <p:graphicFrame>
        <p:nvGraphicFramePr>
          <p:cNvPr id="7" name="Table 6"/>
          <p:cNvGraphicFramePr>
            <a:graphicFrameLocks noGrp="1"/>
          </p:cNvGraphicFramePr>
          <p:nvPr/>
        </p:nvGraphicFramePr>
        <p:xfrm>
          <a:off x="594360" y="1691640"/>
          <a:ext cx="10972800" cy="3017520"/>
        </p:xfrm>
        <a:graphic>
          <a:graphicData uri="http://schemas.openxmlformats.org/drawingml/2006/table">
            <a:tbl>
              <a:tblPr firstRow="0" bandRow="0">
                <a:tableStyleId>{5C22544A-7EE6-4342-B048-85BDC9FD1C3A}</a:tableStyleId>
              </a:tblPr>
              <a:tblGrid>
                <a:gridCol w="2926080"/>
                <a:gridCol w="4846320"/>
                <a:gridCol w="3200400"/>
              </a:tblGrid>
              <a:tr h="603504">
                <a:tc>
                  <a:txBody>
                    <a:bodyPr wrap="square"/>
                    <a:lstStyle/>
                    <a:p>
                      <a:pPr algn="l">
                        <a:lnSpc>
                          <a:spcPct val="105000"/>
                        </a:lnSpc>
                        <a:spcAft>
                          <a:spcPts val="0"/>
                        </a:spcAft>
                      </a:pPr>
                      <a:r>
                        <a:rPr sz="1400" b="1" i="0">
                          <a:solidFill>
                            <a:srgbClr val="FFFFFF"/>
                          </a:solidFill>
                          <a:latin typeface="Calibri"/>
                        </a:rPr>
                        <a:t>Automation layer</a:t>
                      </a:r>
                    </a:p>
                  </a:txBody>
                  <a:tcPr marL="128016" marR="128016" marT="54864" marB="54864" anchor="ctr">
                    <a:solidFill>
                      <a:srgbClr val="0B1F3A"/>
                    </a:solidFill>
                  </a:tcPr>
                </a:tc>
                <a:tc>
                  <a:txBody>
                    <a:bodyPr wrap="square"/>
                    <a:lstStyle/>
                    <a:p>
                      <a:pPr algn="l">
                        <a:lnSpc>
                          <a:spcPct val="105000"/>
                        </a:lnSpc>
                        <a:spcAft>
                          <a:spcPts val="0"/>
                        </a:spcAft>
                      </a:pPr>
                      <a:r>
                        <a:rPr sz="1400" b="1" i="0">
                          <a:solidFill>
                            <a:srgbClr val="FFFFFF"/>
                          </a:solidFill>
                          <a:latin typeface="Calibri"/>
                        </a:rPr>
                        <a:t>What it needs from memory</a:t>
                      </a:r>
                    </a:p>
                  </a:txBody>
                  <a:tcPr marL="128016" marR="128016" marT="54864" marB="54864" anchor="ctr">
                    <a:solidFill>
                      <a:srgbClr val="0B1F3A"/>
                    </a:solidFill>
                  </a:tcPr>
                </a:tc>
                <a:tc>
                  <a:txBody>
                    <a:bodyPr wrap="square"/>
                    <a:lstStyle/>
                    <a:p>
                      <a:pPr algn="l">
                        <a:lnSpc>
                          <a:spcPct val="105000"/>
                        </a:lnSpc>
                        <a:spcAft>
                          <a:spcPts val="0"/>
                        </a:spcAft>
                      </a:pPr>
                      <a:r>
                        <a:rPr sz="1400" b="1" i="0">
                          <a:solidFill>
                            <a:srgbClr val="FFFFFF"/>
                          </a:solidFill>
                          <a:latin typeface="Calibri"/>
                        </a:rPr>
                        <a:t>Comes from</a:t>
                      </a:r>
                    </a:p>
                  </a:txBody>
                  <a:tcPr marL="128016" marR="128016" marT="54864" marB="54864" anchor="ctr">
                    <a:solidFill>
                      <a:srgbClr val="0B1F3A"/>
                    </a:solidFill>
                  </a:tcPr>
                </a:tc>
              </a:tr>
              <a:tr h="603504">
                <a:tc>
                  <a:txBody>
                    <a:bodyPr wrap="square"/>
                    <a:lstStyle/>
                    <a:p>
                      <a:pPr algn="l">
                        <a:lnSpc>
                          <a:spcPct val="105000"/>
                        </a:lnSpc>
                        <a:spcAft>
                          <a:spcPts val="0"/>
                        </a:spcAft>
                      </a:pPr>
                      <a:r>
                        <a:rPr sz="1500" b="1" i="0">
                          <a:solidFill>
                            <a:srgbClr val="1C2433"/>
                          </a:solidFill>
                          <a:latin typeface="Calibri"/>
                        </a:rPr>
                        <a:t>Workflow automation</a:t>
                      </a:r>
                    </a:p>
                  </a:txBody>
                  <a:tcPr marL="128016" marR="128016" marT="54864" marB="54864" anchor="ctr">
                    <a:solidFill>
                      <a:srgbClr val="FFFFFF"/>
                    </a:solidFill>
                  </a:tcPr>
                </a:tc>
                <a:tc>
                  <a:txBody>
                    <a:bodyPr wrap="square"/>
                    <a:lstStyle/>
                    <a:p>
                      <a:pPr algn="l">
                        <a:lnSpc>
                          <a:spcPct val="105000"/>
                        </a:lnSpc>
                        <a:spcAft>
                          <a:spcPts val="0"/>
                        </a:spcAft>
                      </a:pPr>
                      <a:r>
                        <a:rPr sz="1500" b="0" i="0">
                          <a:solidFill>
                            <a:srgbClr val="5B6678"/>
                          </a:solidFill>
                          <a:latin typeface="Calibri"/>
                        </a:rPr>
                        <a:t>The organization's rules and the project's context</a:t>
                      </a:r>
                    </a:p>
                  </a:txBody>
                  <a:tcPr marL="128016" marR="128016" marT="54864" marB="54864" anchor="ctr">
                    <a:solidFill>
                      <a:srgbClr val="FFFFFF"/>
                    </a:solidFill>
                  </a:tcPr>
                </a:tc>
                <a:tc>
                  <a:txBody>
                    <a:bodyPr wrap="square"/>
                    <a:lstStyle/>
                    <a:p>
                      <a:pPr algn="l">
                        <a:lnSpc>
                          <a:spcPct val="105000"/>
                        </a:lnSpc>
                        <a:spcAft>
                          <a:spcPts val="0"/>
                        </a:spcAft>
                      </a:pPr>
                      <a:r>
                        <a:rPr sz="1500" b="0" i="0">
                          <a:solidFill>
                            <a:srgbClr val="5B6678"/>
                          </a:solidFill>
                          <a:latin typeface="Calibri"/>
                        </a:rPr>
                        <a:t>Organizational + Project memory</a:t>
                      </a:r>
                    </a:p>
                  </a:txBody>
                  <a:tcPr marL="128016" marR="128016" marT="54864" marB="54864" anchor="ctr">
                    <a:solidFill>
                      <a:srgbClr val="FFFFFF"/>
                    </a:solidFill>
                  </a:tcPr>
                </a:tc>
              </a:tr>
              <a:tr h="603504">
                <a:tc>
                  <a:txBody>
                    <a:bodyPr wrap="square"/>
                    <a:lstStyle/>
                    <a:p>
                      <a:pPr algn="l">
                        <a:lnSpc>
                          <a:spcPct val="105000"/>
                        </a:lnSpc>
                        <a:spcAft>
                          <a:spcPts val="0"/>
                        </a:spcAft>
                      </a:pPr>
                      <a:r>
                        <a:rPr sz="1500" b="1" i="0">
                          <a:solidFill>
                            <a:srgbClr val="1C2433"/>
                          </a:solidFill>
                          <a:latin typeface="Calibri"/>
                        </a:rPr>
                        <a:t>Task automation</a:t>
                      </a:r>
                    </a:p>
                  </a:txBody>
                  <a:tcPr marL="128016" marR="128016" marT="54864" marB="54864" anchor="ctr">
                    <a:solidFill>
                      <a:srgbClr val="F7F8FA"/>
                    </a:solidFill>
                  </a:tcPr>
                </a:tc>
                <a:tc>
                  <a:txBody>
                    <a:bodyPr wrap="square"/>
                    <a:lstStyle/>
                    <a:p>
                      <a:pPr algn="l">
                        <a:lnSpc>
                          <a:spcPct val="105000"/>
                        </a:lnSpc>
                        <a:spcAft>
                          <a:spcPts val="0"/>
                        </a:spcAft>
                      </a:pPr>
                      <a:r>
                        <a:rPr sz="1500" b="0" i="0">
                          <a:solidFill>
                            <a:srgbClr val="5B6678"/>
                          </a:solidFill>
                          <a:latin typeface="Calibri"/>
                        </a:rPr>
                        <a:t>The team's conventions and past decisions</a:t>
                      </a:r>
                    </a:p>
                  </a:txBody>
                  <a:tcPr marL="128016" marR="128016" marT="54864" marB="54864" anchor="ctr">
                    <a:solidFill>
                      <a:srgbClr val="F7F8FA"/>
                    </a:solidFill>
                  </a:tcPr>
                </a:tc>
                <a:tc>
                  <a:txBody>
                    <a:bodyPr wrap="square"/>
                    <a:lstStyle/>
                    <a:p>
                      <a:pPr algn="l">
                        <a:lnSpc>
                          <a:spcPct val="105000"/>
                        </a:lnSpc>
                        <a:spcAft>
                          <a:spcPts val="0"/>
                        </a:spcAft>
                      </a:pPr>
                      <a:r>
                        <a:rPr sz="1500" b="0" i="0">
                          <a:solidFill>
                            <a:srgbClr val="5B6678"/>
                          </a:solidFill>
                          <a:latin typeface="Calibri"/>
                        </a:rPr>
                        <a:t>Team memory</a:t>
                      </a:r>
                    </a:p>
                  </a:txBody>
                  <a:tcPr marL="128016" marR="128016" marT="54864" marB="54864" anchor="ctr">
                    <a:solidFill>
                      <a:srgbClr val="F7F8FA"/>
                    </a:solidFill>
                  </a:tcPr>
                </a:tc>
              </a:tr>
              <a:tr h="603504">
                <a:tc>
                  <a:txBody>
                    <a:bodyPr wrap="square"/>
                    <a:lstStyle/>
                    <a:p>
                      <a:pPr algn="l">
                        <a:lnSpc>
                          <a:spcPct val="105000"/>
                        </a:lnSpc>
                        <a:spcAft>
                          <a:spcPts val="0"/>
                        </a:spcAft>
                      </a:pPr>
                      <a:r>
                        <a:rPr sz="1500" b="1" i="0">
                          <a:solidFill>
                            <a:srgbClr val="1C2433"/>
                          </a:solidFill>
                          <a:latin typeface="Calibri"/>
                        </a:rPr>
                        <a:t>Agent autonomy</a:t>
                      </a:r>
                    </a:p>
                  </a:txBody>
                  <a:tcPr marL="128016" marR="128016" marT="54864" marB="54864" anchor="ctr">
                    <a:solidFill>
                      <a:srgbClr val="FFFFFF"/>
                    </a:solidFill>
                  </a:tcPr>
                </a:tc>
                <a:tc>
                  <a:txBody>
                    <a:bodyPr wrap="square"/>
                    <a:lstStyle/>
                    <a:p>
                      <a:pPr algn="l">
                        <a:lnSpc>
                          <a:spcPct val="105000"/>
                        </a:lnSpc>
                        <a:spcAft>
                          <a:spcPts val="0"/>
                        </a:spcAft>
                      </a:pPr>
                      <a:r>
                        <a:rPr sz="1500" b="0" i="0">
                          <a:solidFill>
                            <a:srgbClr val="5B6678"/>
                          </a:solidFill>
                          <a:latin typeface="Calibri"/>
                        </a:rPr>
                        <a:t>What worked, what failed, what to try next</a:t>
                      </a:r>
                    </a:p>
                  </a:txBody>
                  <a:tcPr marL="128016" marR="128016" marT="54864" marB="54864" anchor="ctr">
                    <a:solidFill>
                      <a:srgbClr val="FFFFFF"/>
                    </a:solidFill>
                  </a:tcPr>
                </a:tc>
                <a:tc>
                  <a:txBody>
                    <a:bodyPr wrap="square"/>
                    <a:lstStyle/>
                    <a:p>
                      <a:pPr algn="l">
                        <a:lnSpc>
                          <a:spcPct val="105000"/>
                        </a:lnSpc>
                        <a:spcAft>
                          <a:spcPts val="0"/>
                        </a:spcAft>
                      </a:pPr>
                      <a:r>
                        <a:rPr sz="1500" b="0" i="0">
                          <a:solidFill>
                            <a:srgbClr val="5B6678"/>
                          </a:solidFill>
                          <a:latin typeface="Calibri"/>
                        </a:rPr>
                        <a:t>Agent memory</a:t>
                      </a:r>
                    </a:p>
                  </a:txBody>
                  <a:tcPr marL="128016" marR="128016" marT="54864" marB="54864" anchor="ctr">
                    <a:solidFill>
                      <a:srgbClr val="FFFFFF"/>
                    </a:solidFill>
                  </a:tcPr>
                </a:tc>
              </a:tr>
              <a:tr h="603504">
                <a:tc>
                  <a:txBody>
                    <a:bodyPr wrap="square"/>
                    <a:lstStyle/>
                    <a:p>
                      <a:pPr algn="l">
                        <a:lnSpc>
                          <a:spcPct val="105000"/>
                        </a:lnSpc>
                        <a:spcAft>
                          <a:spcPts val="0"/>
                        </a:spcAft>
                      </a:pPr>
                      <a:r>
                        <a:rPr sz="1500" b="1" i="0">
                          <a:solidFill>
                            <a:srgbClr val="1C2433"/>
                          </a:solidFill>
                          <a:latin typeface="Calibri"/>
                        </a:rPr>
                        <a:t>Personal assistance</a:t>
                      </a:r>
                    </a:p>
                  </a:txBody>
                  <a:tcPr marL="128016" marR="128016" marT="54864" marB="54864" anchor="ctr">
                    <a:solidFill>
                      <a:srgbClr val="F7F8FA"/>
                    </a:solidFill>
                  </a:tcPr>
                </a:tc>
                <a:tc>
                  <a:txBody>
                    <a:bodyPr wrap="square"/>
                    <a:lstStyle/>
                    <a:p>
                      <a:pPr algn="l">
                        <a:lnSpc>
                          <a:spcPct val="105000"/>
                        </a:lnSpc>
                        <a:spcAft>
                          <a:spcPts val="0"/>
                        </a:spcAft>
                      </a:pPr>
                      <a:r>
                        <a:rPr sz="1500" b="0" i="0">
                          <a:solidFill>
                            <a:srgbClr val="5B6678"/>
                          </a:solidFill>
                          <a:latin typeface="Calibri"/>
                        </a:rPr>
                        <a:t>Each person's preferences and history</a:t>
                      </a:r>
                    </a:p>
                  </a:txBody>
                  <a:tcPr marL="128016" marR="128016" marT="54864" marB="54864" anchor="ctr">
                    <a:solidFill>
                      <a:srgbClr val="F7F8FA"/>
                    </a:solidFill>
                  </a:tcPr>
                </a:tc>
                <a:tc>
                  <a:txBody>
                    <a:bodyPr wrap="square"/>
                    <a:lstStyle/>
                    <a:p>
                      <a:pPr algn="l">
                        <a:lnSpc>
                          <a:spcPct val="105000"/>
                        </a:lnSpc>
                        <a:spcAft>
                          <a:spcPts val="0"/>
                        </a:spcAft>
                      </a:pPr>
                      <a:r>
                        <a:rPr sz="1500" b="0" i="0">
                          <a:solidFill>
                            <a:srgbClr val="5B6678"/>
                          </a:solidFill>
                          <a:latin typeface="Calibri"/>
                        </a:rPr>
                        <a:t>User + Personal memory</a:t>
                      </a:r>
                    </a:p>
                  </a:txBody>
                  <a:tcPr marL="128016" marR="128016" marT="54864" marB="54864" anchor="ctr">
                    <a:solidFill>
                      <a:srgbClr val="F7F8FA"/>
                    </a:solidFill>
                  </a:tcPr>
                </a:tc>
              </a:tr>
            </a:tbl>
          </a:graphicData>
        </a:graphic>
      </p:graphicFrame>
      <p:sp>
        <p:nvSpPr>
          <p:cNvPr id="8" name="Rectangle 7"/>
          <p:cNvSpPr/>
          <p:nvPr/>
        </p:nvSpPr>
        <p:spPr>
          <a:xfrm>
            <a:off x="594360" y="4983480"/>
            <a:ext cx="10972800" cy="914400"/>
          </a:xfrm>
          <a:prstGeom prst="rect">
            <a:avLst/>
          </a:prstGeom>
          <a:solidFill>
            <a:srgbClr val="E3F4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594360" y="4983480"/>
            <a:ext cx="73152" cy="914400"/>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868680" y="4983480"/>
            <a:ext cx="10515600" cy="914400"/>
          </a:xfrm>
          <a:prstGeom prst="rect">
            <a:avLst/>
          </a:prstGeom>
          <a:noFill/>
        </p:spPr>
        <p:txBody>
          <a:bodyPr wrap="square" anchor="ctr" lIns="0" rIns="0" tIns="0" bIns="0"/>
          <a:lstStyle/>
          <a:p>
            <a:pPr algn="l">
              <a:lnSpc>
                <a:spcPct val="112000"/>
              </a:lnSpc>
              <a:spcAft>
                <a:spcPts val="0"/>
              </a:spcAft>
            </a:pPr>
            <a:r>
              <a:rPr sz="1500" b="1" i="0">
                <a:solidFill>
                  <a:srgbClr val="1C2433"/>
                </a:solidFill>
                <a:latin typeface="Calibri"/>
              </a:rPr>
              <a:t>Without this layer,  </a:t>
            </a:r>
            <a:r>
              <a:rPr sz="1500" b="0" i="0">
                <a:solidFill>
                  <a:srgbClr val="1C2433"/>
                </a:solidFill>
                <a:latin typeface="Calibri"/>
              </a:rPr>
              <a:t>every automation project starts from scratch. With it, every automation project starts with everything the organization already knows.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MODEL FREEDOM</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One memory layer. Every AI model our teams already use.</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5</a:t>
            </a:r>
          </a:p>
        </p:txBody>
      </p:sp>
      <p:sp>
        <p:nvSpPr>
          <p:cNvPr id="7" name="Rounded Rectangle 6"/>
          <p:cNvSpPr/>
          <p:nvPr/>
        </p:nvSpPr>
        <p:spPr>
          <a:xfrm>
            <a:off x="594360" y="1737360"/>
            <a:ext cx="932688"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594360" y="1737360"/>
            <a:ext cx="932688"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Claude</a:t>
            </a:r>
          </a:p>
        </p:txBody>
      </p:sp>
      <p:sp>
        <p:nvSpPr>
          <p:cNvPr id="9" name="Rounded Rectangle 8"/>
          <p:cNvSpPr/>
          <p:nvPr/>
        </p:nvSpPr>
        <p:spPr>
          <a:xfrm>
            <a:off x="1690624" y="1737360"/>
            <a:ext cx="672084"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690624" y="1737360"/>
            <a:ext cx="672084"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GPT</a:t>
            </a:r>
          </a:p>
        </p:txBody>
      </p:sp>
      <p:sp>
        <p:nvSpPr>
          <p:cNvPr id="11" name="Rounded Rectangle 10"/>
          <p:cNvSpPr/>
          <p:nvPr/>
        </p:nvSpPr>
        <p:spPr>
          <a:xfrm>
            <a:off x="2526284" y="1737360"/>
            <a:ext cx="932688"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2526284" y="1737360"/>
            <a:ext cx="932688"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Gemini</a:t>
            </a:r>
          </a:p>
        </p:txBody>
      </p:sp>
      <p:sp>
        <p:nvSpPr>
          <p:cNvPr id="13" name="Rounded Rectangle 12"/>
          <p:cNvSpPr/>
          <p:nvPr/>
        </p:nvSpPr>
        <p:spPr>
          <a:xfrm>
            <a:off x="3622548" y="1737360"/>
            <a:ext cx="758952"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3622548" y="1737360"/>
            <a:ext cx="758952"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Grok</a:t>
            </a:r>
          </a:p>
        </p:txBody>
      </p:sp>
      <p:sp>
        <p:nvSpPr>
          <p:cNvPr id="15" name="Rounded Rectangle 14"/>
          <p:cNvSpPr/>
          <p:nvPr/>
        </p:nvSpPr>
        <p:spPr>
          <a:xfrm>
            <a:off x="4545076" y="1737360"/>
            <a:ext cx="1106424"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4545076" y="1737360"/>
            <a:ext cx="1106424"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DeepSeek</a:t>
            </a:r>
          </a:p>
        </p:txBody>
      </p:sp>
      <p:sp>
        <p:nvSpPr>
          <p:cNvPr id="17" name="Rounded Rectangle 16"/>
          <p:cNvSpPr/>
          <p:nvPr/>
        </p:nvSpPr>
        <p:spPr>
          <a:xfrm>
            <a:off x="5815076" y="1737360"/>
            <a:ext cx="845820"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5815076" y="1737360"/>
            <a:ext cx="845820"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Llama</a:t>
            </a:r>
          </a:p>
        </p:txBody>
      </p:sp>
      <p:sp>
        <p:nvSpPr>
          <p:cNvPr id="19" name="Rounded Rectangle 18"/>
          <p:cNvSpPr/>
          <p:nvPr/>
        </p:nvSpPr>
        <p:spPr>
          <a:xfrm>
            <a:off x="6824472" y="1737360"/>
            <a:ext cx="1019556"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6824472" y="1737360"/>
            <a:ext cx="1019556"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Mistral</a:t>
            </a:r>
          </a:p>
        </p:txBody>
      </p:sp>
      <p:sp>
        <p:nvSpPr>
          <p:cNvPr id="21" name="Rounded Rectangle 20"/>
          <p:cNvSpPr/>
          <p:nvPr/>
        </p:nvSpPr>
        <p:spPr>
          <a:xfrm>
            <a:off x="8007604" y="1737360"/>
            <a:ext cx="758952"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8007604" y="1737360"/>
            <a:ext cx="758952"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Qwen</a:t>
            </a:r>
          </a:p>
        </p:txBody>
      </p:sp>
      <p:sp>
        <p:nvSpPr>
          <p:cNvPr id="23" name="Rounded Rectangle 22"/>
          <p:cNvSpPr/>
          <p:nvPr/>
        </p:nvSpPr>
        <p:spPr>
          <a:xfrm>
            <a:off x="8930132" y="1737360"/>
            <a:ext cx="1019556"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8930132" y="1737360"/>
            <a:ext cx="1019556"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Copilot</a:t>
            </a:r>
          </a:p>
        </p:txBody>
      </p:sp>
      <p:sp>
        <p:nvSpPr>
          <p:cNvPr id="25" name="Rounded Rectangle 24"/>
          <p:cNvSpPr/>
          <p:nvPr/>
        </p:nvSpPr>
        <p:spPr>
          <a:xfrm>
            <a:off x="10113264" y="1737360"/>
            <a:ext cx="1453896"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10113264" y="1737360"/>
            <a:ext cx="1453896"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Local models</a:t>
            </a:r>
          </a:p>
        </p:txBody>
      </p:sp>
      <p:sp>
        <p:nvSpPr>
          <p:cNvPr id="27" name="Down Arrow 26"/>
          <p:cNvSpPr/>
          <p:nvPr/>
        </p:nvSpPr>
        <p:spPr>
          <a:xfrm>
            <a:off x="1463040" y="2286000"/>
            <a:ext cx="320040" cy="457200"/>
          </a:xfrm>
          <a:prstGeom prst="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Down Arrow 27"/>
          <p:cNvSpPr/>
          <p:nvPr/>
        </p:nvSpPr>
        <p:spPr>
          <a:xfrm>
            <a:off x="3703320" y="2286000"/>
            <a:ext cx="320040" cy="457200"/>
          </a:xfrm>
          <a:prstGeom prst="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Down Arrow 28"/>
          <p:cNvSpPr/>
          <p:nvPr/>
        </p:nvSpPr>
        <p:spPr>
          <a:xfrm>
            <a:off x="5943600" y="2286000"/>
            <a:ext cx="320040" cy="457200"/>
          </a:xfrm>
          <a:prstGeom prst="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Down Arrow 29"/>
          <p:cNvSpPr/>
          <p:nvPr/>
        </p:nvSpPr>
        <p:spPr>
          <a:xfrm>
            <a:off x="8183880" y="2286000"/>
            <a:ext cx="320040" cy="457200"/>
          </a:xfrm>
          <a:prstGeom prst="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Down Arrow 30"/>
          <p:cNvSpPr/>
          <p:nvPr/>
        </p:nvSpPr>
        <p:spPr>
          <a:xfrm>
            <a:off x="10424160" y="2286000"/>
            <a:ext cx="320040" cy="457200"/>
          </a:xfrm>
          <a:prstGeom prst="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ounded Rectangle 31"/>
          <p:cNvSpPr/>
          <p:nvPr/>
        </p:nvSpPr>
        <p:spPr>
          <a:xfrm>
            <a:off x="594360" y="2834640"/>
            <a:ext cx="10972800" cy="1143000"/>
          </a:xfrm>
          <a:prstGeom prst="roundRect">
            <a:avLst>
              <a:gd name="adj" fmla="val 12000"/>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594360" y="2907792"/>
            <a:ext cx="10972800" cy="548640"/>
          </a:xfrm>
          <a:prstGeom prst="rect">
            <a:avLst/>
          </a:prstGeom>
          <a:noFill/>
        </p:spPr>
        <p:txBody>
          <a:bodyPr wrap="square" anchor="t" lIns="0" rIns="0" tIns="0" bIns="0"/>
          <a:lstStyle/>
          <a:p>
            <a:pPr algn="ctr">
              <a:lnSpc>
                <a:spcPct val="110000"/>
              </a:lnSpc>
              <a:spcAft>
                <a:spcPts val="0"/>
              </a:spcAft>
            </a:pPr>
            <a:r>
              <a:rPr sz="2400" b="1" i="0">
                <a:solidFill>
                  <a:srgbClr val="FFFFFF"/>
                </a:solidFill>
                <a:latin typeface="Calibri"/>
              </a:rPr>
              <a:t>Shared Cognitive Memory layer</a:t>
            </a:r>
          </a:p>
        </p:txBody>
      </p:sp>
      <p:sp>
        <p:nvSpPr>
          <p:cNvPr id="34" name="TextBox 33"/>
          <p:cNvSpPr txBox="1"/>
          <p:nvPr/>
        </p:nvSpPr>
        <p:spPr>
          <a:xfrm>
            <a:off x="594360" y="3429000"/>
            <a:ext cx="10972800" cy="411480"/>
          </a:xfrm>
          <a:prstGeom prst="rect">
            <a:avLst/>
          </a:prstGeom>
          <a:noFill/>
        </p:spPr>
        <p:txBody>
          <a:bodyPr wrap="square" anchor="t" lIns="0" rIns="0" tIns="0" bIns="0"/>
          <a:lstStyle/>
          <a:p>
            <a:pPr algn="ctr">
              <a:lnSpc>
                <a:spcPct val="110000"/>
              </a:lnSpc>
              <a:spcAft>
                <a:spcPts val="0"/>
              </a:spcAft>
            </a:pPr>
            <a:r>
              <a:rPr sz="1400" b="0" i="0">
                <a:solidFill>
                  <a:srgbClr val="CFE8E4"/>
                </a:solidFill>
                <a:latin typeface="Calibri"/>
              </a:rPr>
              <a:t>Governed  ·  Six scopes  ·  Model-independent  ·  Open standard (Model Context Protocol)</a:t>
            </a:r>
          </a:p>
        </p:txBody>
      </p:sp>
      <p:sp>
        <p:nvSpPr>
          <p:cNvPr id="35" name="Up-Down Arrow 34"/>
          <p:cNvSpPr/>
          <p:nvPr/>
        </p:nvSpPr>
        <p:spPr>
          <a:xfrm>
            <a:off x="1463040" y="4041648"/>
            <a:ext cx="320040" cy="457200"/>
          </a:xfrm>
          <a:prstGeom prst="up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Up-Down Arrow 35"/>
          <p:cNvSpPr/>
          <p:nvPr/>
        </p:nvSpPr>
        <p:spPr>
          <a:xfrm>
            <a:off x="3703320" y="4041648"/>
            <a:ext cx="320040" cy="457200"/>
          </a:xfrm>
          <a:prstGeom prst="up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Up-Down Arrow 36"/>
          <p:cNvSpPr/>
          <p:nvPr/>
        </p:nvSpPr>
        <p:spPr>
          <a:xfrm>
            <a:off x="5943600" y="4041648"/>
            <a:ext cx="320040" cy="457200"/>
          </a:xfrm>
          <a:prstGeom prst="up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Up-Down Arrow 37"/>
          <p:cNvSpPr/>
          <p:nvPr/>
        </p:nvSpPr>
        <p:spPr>
          <a:xfrm>
            <a:off x="8183880" y="4041648"/>
            <a:ext cx="320040" cy="457200"/>
          </a:xfrm>
          <a:prstGeom prst="up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Up-Down Arrow 38"/>
          <p:cNvSpPr/>
          <p:nvPr/>
        </p:nvSpPr>
        <p:spPr>
          <a:xfrm>
            <a:off x="10424160" y="4041648"/>
            <a:ext cx="320040" cy="457200"/>
          </a:xfrm>
          <a:prstGeom prst="up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ounded Rectangle 39"/>
          <p:cNvSpPr/>
          <p:nvPr/>
        </p:nvSpPr>
        <p:spPr>
          <a:xfrm>
            <a:off x="594360" y="4572000"/>
            <a:ext cx="10972800" cy="685800"/>
          </a:xfrm>
          <a:prstGeom prst="roundRect">
            <a:avLst>
              <a:gd name="adj" fmla="val 2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594360" y="4572000"/>
            <a:ext cx="10972800" cy="685800"/>
          </a:xfrm>
          <a:prstGeom prst="rect">
            <a:avLst/>
          </a:prstGeom>
          <a:noFill/>
        </p:spPr>
        <p:txBody>
          <a:bodyPr wrap="square" anchor="ctr" lIns="0" rIns="0" tIns="0" bIns="0"/>
          <a:lstStyle/>
          <a:p>
            <a:pPr algn="ctr">
              <a:lnSpc>
                <a:spcPct val="110000"/>
              </a:lnSpc>
              <a:spcAft>
                <a:spcPts val="0"/>
              </a:spcAft>
            </a:pPr>
            <a:r>
              <a:rPr sz="1600" b="1" i="0">
                <a:solidFill>
                  <a:srgbClr val="0B1F3A"/>
                </a:solidFill>
                <a:latin typeface="Calibri"/>
              </a:rPr>
              <a:t>Our knowledge — kept on our own systems, under our rules</a:t>
            </a:r>
          </a:p>
        </p:txBody>
      </p:sp>
      <p:sp>
        <p:nvSpPr>
          <p:cNvPr id="42" name="TextBox 41"/>
          <p:cNvSpPr txBox="1"/>
          <p:nvPr/>
        </p:nvSpPr>
        <p:spPr>
          <a:xfrm>
            <a:off x="594360" y="5486400"/>
            <a:ext cx="10972800" cy="731520"/>
          </a:xfrm>
          <a:prstGeom prst="rect">
            <a:avLst/>
          </a:prstGeom>
          <a:noFill/>
        </p:spPr>
        <p:txBody>
          <a:bodyPr wrap="square" anchor="t" lIns="0" rIns="0" tIns="0" bIns="0"/>
          <a:lstStyle/>
          <a:p>
            <a:pPr algn="l">
              <a:lnSpc>
                <a:spcPct val="110000"/>
              </a:lnSpc>
              <a:spcAft>
                <a:spcPts val="0"/>
              </a:spcAft>
            </a:pPr>
            <a:r>
              <a:rPr sz="1450" b="0" i="1">
                <a:solidFill>
                  <a:srgbClr val="5B6678"/>
                </a:solidFill>
                <a:latin typeface="Calibri"/>
              </a:rPr>
              <a:t>Think of it like this: employees are not forced to use one brand of phone or one email client. Our AI memory should not be locked to one model either.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MODEL FREEDOM</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Why model freedom matters</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6</a:t>
            </a:r>
          </a:p>
        </p:txBody>
      </p:sp>
      <p:sp>
        <p:nvSpPr>
          <p:cNvPr id="7" name="Rounded Rectangle 6"/>
          <p:cNvSpPr/>
          <p:nvPr/>
        </p:nvSpPr>
        <p:spPr>
          <a:xfrm>
            <a:off x="594360" y="169164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95528" y="1911095"/>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95528" y="2075688"/>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No vendor lock-in</a:t>
            </a:r>
          </a:p>
        </p:txBody>
      </p:sp>
      <p:sp>
        <p:nvSpPr>
          <p:cNvPr id="10" name="TextBox 9"/>
          <p:cNvSpPr txBox="1"/>
          <p:nvPr/>
        </p:nvSpPr>
        <p:spPr>
          <a:xfrm>
            <a:off x="795528" y="245973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The memory belongs to us, not to any AI vendor.</a:t>
            </a:r>
          </a:p>
        </p:txBody>
      </p:sp>
      <p:sp>
        <p:nvSpPr>
          <p:cNvPr id="11" name="Rounded Rectangle 10"/>
          <p:cNvSpPr/>
          <p:nvPr/>
        </p:nvSpPr>
        <p:spPr>
          <a:xfrm>
            <a:off x="4343400" y="169164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4544568" y="1911095"/>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4544568" y="2075688"/>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Best model for each task</a:t>
            </a:r>
          </a:p>
        </p:txBody>
      </p:sp>
      <p:sp>
        <p:nvSpPr>
          <p:cNvPr id="14" name="TextBox 13"/>
          <p:cNvSpPr txBox="1"/>
          <p:nvPr/>
        </p:nvSpPr>
        <p:spPr>
          <a:xfrm>
            <a:off x="4544568" y="245973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Claude for one job, GPT for another, a local model for sensitive data — same memory underneath.</a:t>
            </a:r>
          </a:p>
        </p:txBody>
      </p:sp>
      <p:sp>
        <p:nvSpPr>
          <p:cNvPr id="15" name="Rounded Rectangle 14"/>
          <p:cNvSpPr/>
          <p:nvPr/>
        </p:nvSpPr>
        <p:spPr>
          <a:xfrm>
            <a:off x="8092440" y="169164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ectangle 15"/>
          <p:cNvSpPr/>
          <p:nvPr/>
        </p:nvSpPr>
        <p:spPr>
          <a:xfrm>
            <a:off x="8293608" y="1911095"/>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8293608" y="2075688"/>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Easy model switching</a:t>
            </a:r>
          </a:p>
        </p:txBody>
      </p:sp>
      <p:sp>
        <p:nvSpPr>
          <p:cNvPr id="18" name="TextBox 17"/>
          <p:cNvSpPr txBox="1"/>
          <p:nvPr/>
        </p:nvSpPr>
        <p:spPr>
          <a:xfrm>
            <a:off x="8293608" y="245973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When a better model arrives, we swap it in. No migration, no re-teaching.</a:t>
            </a:r>
          </a:p>
        </p:txBody>
      </p:sp>
      <p:sp>
        <p:nvSpPr>
          <p:cNvPr id="19" name="Rounded Rectangle 18"/>
          <p:cNvSpPr/>
          <p:nvPr/>
        </p:nvSpPr>
        <p:spPr>
          <a:xfrm>
            <a:off x="594360" y="393192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ectangle 19"/>
          <p:cNvSpPr/>
          <p:nvPr/>
        </p:nvSpPr>
        <p:spPr>
          <a:xfrm>
            <a:off x="795528" y="4151376"/>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795528" y="4315968"/>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Our data stays ours</a:t>
            </a:r>
          </a:p>
        </p:txBody>
      </p:sp>
      <p:sp>
        <p:nvSpPr>
          <p:cNvPr id="22" name="TextBox 21"/>
          <p:cNvSpPr txBox="1"/>
          <p:nvPr/>
        </p:nvSpPr>
        <p:spPr>
          <a:xfrm>
            <a:off x="795528" y="470001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Stored on our own systems with our governance rules. Models are interchangeable users of it.</a:t>
            </a:r>
          </a:p>
        </p:txBody>
      </p:sp>
      <p:sp>
        <p:nvSpPr>
          <p:cNvPr id="23" name="Rounded Rectangle 22"/>
          <p:cNvSpPr/>
          <p:nvPr/>
        </p:nvSpPr>
        <p:spPr>
          <a:xfrm>
            <a:off x="4343400" y="393192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ectangle 23"/>
          <p:cNvSpPr/>
          <p:nvPr/>
        </p:nvSpPr>
        <p:spPr>
          <a:xfrm>
            <a:off x="4544568" y="4151376"/>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4544568" y="4315968"/>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Lower total cost</a:t>
            </a:r>
          </a:p>
        </p:txBody>
      </p:sp>
      <p:sp>
        <p:nvSpPr>
          <p:cNvPr id="26" name="TextBox 25"/>
          <p:cNvSpPr txBox="1"/>
          <p:nvPr/>
        </p:nvSpPr>
        <p:spPr>
          <a:xfrm>
            <a:off x="4544568" y="470001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With the right context, lower-cost models can do more of the work while quality stays high.</a:t>
            </a:r>
          </a:p>
        </p:txBody>
      </p:sp>
      <p:sp>
        <p:nvSpPr>
          <p:cNvPr id="27" name="Rounded Rectangle 26"/>
          <p:cNvSpPr/>
          <p:nvPr/>
        </p:nvSpPr>
        <p:spPr>
          <a:xfrm>
            <a:off x="8092440" y="393192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8293608" y="4151376"/>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8293608" y="4315968"/>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Future-proof</a:t>
            </a:r>
          </a:p>
        </p:txBody>
      </p:sp>
      <p:sp>
        <p:nvSpPr>
          <p:cNvPr id="30" name="TextBox 29"/>
          <p:cNvSpPr txBox="1"/>
          <p:nvPr/>
        </p:nvSpPr>
        <p:spPr>
          <a:xfrm>
            <a:off x="8293608" y="470001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New models arrive every quarter. The memory layer keeps working with all of them.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PROBLEM</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The uncomfortable truth</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7</a:t>
            </a:r>
          </a:p>
        </p:txBody>
      </p:sp>
      <p:sp>
        <p:nvSpPr>
          <p:cNvPr id="7" name="TextBox 6"/>
          <p:cNvSpPr txBox="1"/>
          <p:nvPr/>
        </p:nvSpPr>
        <p:spPr>
          <a:xfrm>
            <a:off x="594360" y="1645920"/>
            <a:ext cx="5486400" cy="914400"/>
          </a:xfrm>
          <a:prstGeom prst="rect">
            <a:avLst/>
          </a:prstGeom>
          <a:noFill/>
        </p:spPr>
        <p:txBody>
          <a:bodyPr wrap="square" anchor="t" lIns="0" rIns="0" tIns="0" bIns="0"/>
          <a:lstStyle/>
          <a:p>
            <a:pPr algn="l">
              <a:lnSpc>
                <a:spcPct val="115000"/>
              </a:lnSpc>
              <a:spcAft>
                <a:spcPts val="0"/>
              </a:spcAft>
            </a:pPr>
            <a:r>
              <a:rPr sz="1700" b="0" i="0">
                <a:solidFill>
                  <a:srgbClr val="1C2433"/>
                </a:solidFill>
                <a:latin typeface="Calibri"/>
              </a:rPr>
              <a:t>We have already invested in AI. Our teams use it daily. Yet most of that intelligence evaporates every time a session ends.</a:t>
            </a:r>
          </a:p>
        </p:txBody>
      </p:sp>
      <p:sp>
        <p:nvSpPr>
          <p:cNvPr id="8" name="Rounded Rectangle 7"/>
          <p:cNvSpPr/>
          <p:nvPr/>
        </p:nvSpPr>
        <p:spPr>
          <a:xfrm>
            <a:off x="594360" y="2788920"/>
            <a:ext cx="5486400" cy="512064"/>
          </a:xfrm>
          <a:prstGeom prst="roundRect">
            <a:avLst>
              <a:gd name="adj" fmla="val 20000"/>
            </a:avLst>
          </a:prstGeom>
          <a:solidFill>
            <a:srgbClr val="FBE9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68680" y="2788920"/>
            <a:ext cx="5120640" cy="512064"/>
          </a:xfrm>
          <a:prstGeom prst="rect">
            <a:avLst/>
          </a:prstGeom>
          <a:noFill/>
        </p:spPr>
        <p:txBody>
          <a:bodyPr wrap="square" anchor="ctr" lIns="0" rIns="0" tIns="0" bIns="0"/>
          <a:lstStyle/>
          <a:p>
            <a:pPr algn="l">
              <a:lnSpc>
                <a:spcPct val="110000"/>
              </a:lnSpc>
              <a:spcAft>
                <a:spcPts val="0"/>
              </a:spcAft>
            </a:pPr>
            <a:r>
              <a:rPr sz="1550" b="0" i="0">
                <a:solidFill>
                  <a:srgbClr val="1C2433"/>
                </a:solidFill>
                <a:latin typeface="Calibri"/>
              </a:rPr>
              <a:t>The AI forgets what it learned.</a:t>
            </a:r>
          </a:p>
        </p:txBody>
      </p:sp>
      <p:sp>
        <p:nvSpPr>
          <p:cNvPr id="10" name="Rounded Rectangle 9"/>
          <p:cNvSpPr/>
          <p:nvPr/>
        </p:nvSpPr>
        <p:spPr>
          <a:xfrm>
            <a:off x="594360" y="3410712"/>
            <a:ext cx="5486400" cy="512064"/>
          </a:xfrm>
          <a:prstGeom prst="roundRect">
            <a:avLst>
              <a:gd name="adj" fmla="val 20000"/>
            </a:avLst>
          </a:prstGeom>
          <a:solidFill>
            <a:srgbClr val="FBE9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3410712"/>
            <a:ext cx="5120640" cy="512064"/>
          </a:xfrm>
          <a:prstGeom prst="rect">
            <a:avLst/>
          </a:prstGeom>
          <a:noFill/>
        </p:spPr>
        <p:txBody>
          <a:bodyPr wrap="square" anchor="ctr" lIns="0" rIns="0" tIns="0" bIns="0"/>
          <a:lstStyle/>
          <a:p>
            <a:pPr algn="l">
              <a:lnSpc>
                <a:spcPct val="110000"/>
              </a:lnSpc>
              <a:spcAft>
                <a:spcPts val="0"/>
              </a:spcAft>
            </a:pPr>
            <a:r>
              <a:rPr sz="1550" b="0" i="0">
                <a:solidFill>
                  <a:srgbClr val="1C2433"/>
                </a:solidFill>
                <a:latin typeface="Calibri"/>
              </a:rPr>
              <a:t>The next session starts from zero.</a:t>
            </a:r>
          </a:p>
        </p:txBody>
      </p:sp>
      <p:sp>
        <p:nvSpPr>
          <p:cNvPr id="12" name="Rounded Rectangle 11"/>
          <p:cNvSpPr/>
          <p:nvPr/>
        </p:nvSpPr>
        <p:spPr>
          <a:xfrm>
            <a:off x="594360" y="4032504"/>
            <a:ext cx="5486400" cy="512064"/>
          </a:xfrm>
          <a:prstGeom prst="roundRect">
            <a:avLst>
              <a:gd name="adj" fmla="val 20000"/>
            </a:avLst>
          </a:prstGeom>
          <a:solidFill>
            <a:srgbClr val="FBE9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868680" y="4032504"/>
            <a:ext cx="5120640" cy="512064"/>
          </a:xfrm>
          <a:prstGeom prst="rect">
            <a:avLst/>
          </a:prstGeom>
          <a:noFill/>
        </p:spPr>
        <p:txBody>
          <a:bodyPr wrap="square" anchor="ctr" lIns="0" rIns="0" tIns="0" bIns="0"/>
          <a:lstStyle/>
          <a:p>
            <a:pPr algn="l">
              <a:lnSpc>
                <a:spcPct val="110000"/>
              </a:lnSpc>
              <a:spcAft>
                <a:spcPts val="0"/>
              </a:spcAft>
            </a:pPr>
            <a:r>
              <a:rPr sz="1550" b="0" i="0">
                <a:solidFill>
                  <a:srgbClr val="1C2433"/>
                </a:solidFill>
                <a:latin typeface="Calibri"/>
              </a:rPr>
              <a:t>The next team member repeats the same onboarding.</a:t>
            </a:r>
          </a:p>
        </p:txBody>
      </p:sp>
      <p:sp>
        <p:nvSpPr>
          <p:cNvPr id="14" name="Rounded Rectangle 13"/>
          <p:cNvSpPr/>
          <p:nvPr/>
        </p:nvSpPr>
        <p:spPr>
          <a:xfrm>
            <a:off x="594360" y="4654296"/>
            <a:ext cx="5486400" cy="512064"/>
          </a:xfrm>
          <a:prstGeom prst="roundRect">
            <a:avLst>
              <a:gd name="adj" fmla="val 20000"/>
            </a:avLst>
          </a:prstGeom>
          <a:solidFill>
            <a:srgbClr val="FBE9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868680" y="4654296"/>
            <a:ext cx="5120640" cy="512064"/>
          </a:xfrm>
          <a:prstGeom prst="rect">
            <a:avLst/>
          </a:prstGeom>
          <a:noFill/>
        </p:spPr>
        <p:txBody>
          <a:bodyPr wrap="square" anchor="ctr" lIns="0" rIns="0" tIns="0" bIns="0"/>
          <a:lstStyle/>
          <a:p>
            <a:pPr algn="l">
              <a:lnSpc>
                <a:spcPct val="110000"/>
              </a:lnSpc>
              <a:spcAft>
                <a:spcPts val="0"/>
              </a:spcAft>
            </a:pPr>
            <a:r>
              <a:rPr sz="1550" b="0" i="0">
                <a:solidFill>
                  <a:srgbClr val="1C2433"/>
                </a:solidFill>
                <a:latin typeface="Calibri"/>
              </a:rPr>
              <a:t>The next agent makes the same mistake.</a:t>
            </a:r>
          </a:p>
        </p:txBody>
      </p:sp>
      <p:sp>
        <p:nvSpPr>
          <p:cNvPr id="16" name="Rounded Rectangle 15"/>
          <p:cNvSpPr/>
          <p:nvPr/>
        </p:nvSpPr>
        <p:spPr>
          <a:xfrm>
            <a:off x="6629400" y="1645920"/>
            <a:ext cx="4937760" cy="4251960"/>
          </a:xfrm>
          <a:prstGeom prst="roundRect">
            <a:avLst>
              <a:gd name="adj" fmla="val 6000"/>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995160" y="2011680"/>
            <a:ext cx="4297680" cy="1463040"/>
          </a:xfrm>
          <a:prstGeom prst="rect">
            <a:avLst/>
          </a:prstGeom>
          <a:noFill/>
        </p:spPr>
        <p:txBody>
          <a:bodyPr wrap="square" anchor="t" lIns="0" rIns="0" tIns="0" bIns="0"/>
          <a:lstStyle/>
          <a:p>
            <a:pPr algn="l">
              <a:lnSpc>
                <a:spcPct val="100000"/>
              </a:lnSpc>
              <a:spcAft>
                <a:spcPts val="0"/>
              </a:spcAft>
            </a:pPr>
            <a:r>
              <a:rPr sz="3000" b="1" i="0">
                <a:solidFill>
                  <a:srgbClr val="FFFFFF"/>
                </a:solidFill>
                <a:latin typeface="Calibri"/>
              </a:rPr>
              <a:t>We are paying for intelligence and getting amnesia.</a:t>
            </a:r>
          </a:p>
        </p:txBody>
      </p:sp>
      <p:sp>
        <p:nvSpPr>
          <p:cNvPr id="18" name="TextBox 17"/>
          <p:cNvSpPr txBox="1"/>
          <p:nvPr/>
        </p:nvSpPr>
        <p:spPr>
          <a:xfrm>
            <a:off x="6995160" y="3794760"/>
            <a:ext cx="4297680" cy="1828800"/>
          </a:xfrm>
          <a:prstGeom prst="rect">
            <a:avLst/>
          </a:prstGeom>
          <a:noFill/>
        </p:spPr>
        <p:txBody>
          <a:bodyPr wrap="square" anchor="t" lIns="0" rIns="0" tIns="0" bIns="0"/>
          <a:lstStyle/>
          <a:p>
            <a:pPr algn="l">
              <a:lnSpc>
                <a:spcPct val="115000"/>
              </a:lnSpc>
              <a:spcAft>
                <a:spcPts val="0"/>
              </a:spcAft>
            </a:pPr>
            <a:r>
              <a:rPr sz="1600" b="0" i="0">
                <a:solidFill>
                  <a:srgbClr val="CFE8E4"/>
                </a:solidFill>
                <a:latin typeface="Calibri"/>
              </a:rPr>
              <a:t>The question is not whether our teams use AI. The question is whether our organization is getting smarter because of it.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PROBLEM</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What we are actually losing today</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8</a:t>
            </a:r>
          </a:p>
        </p:txBody>
      </p:sp>
      <p:graphicFrame>
        <p:nvGraphicFramePr>
          <p:cNvPr id="7" name="Table 6"/>
          <p:cNvGraphicFramePr>
            <a:graphicFrameLocks noGrp="1"/>
          </p:cNvGraphicFramePr>
          <p:nvPr/>
        </p:nvGraphicFramePr>
        <p:xfrm>
          <a:off x="594360" y="1691640"/>
          <a:ext cx="10972800" cy="3291840"/>
        </p:xfrm>
        <a:graphic>
          <a:graphicData uri="http://schemas.openxmlformats.org/drawingml/2006/table">
            <a:tbl>
              <a:tblPr firstRow="0" bandRow="0">
                <a:tableStyleId>{5C22544A-7EE6-4342-B048-85BDC9FD1C3A}</a:tableStyleId>
              </a:tblPr>
              <a:tblGrid>
                <a:gridCol w="4206240"/>
                <a:gridCol w="6766560"/>
              </a:tblGrid>
              <a:tr h="548640">
                <a:tc>
                  <a:txBody>
                    <a:bodyPr wrap="square"/>
                    <a:lstStyle/>
                    <a:p>
                      <a:pPr algn="l">
                        <a:lnSpc>
                          <a:spcPct val="105000"/>
                        </a:lnSpc>
                        <a:spcAft>
                          <a:spcPts val="0"/>
                        </a:spcAft>
                      </a:pPr>
                      <a:r>
                        <a:rPr sz="1400" b="1" i="0">
                          <a:solidFill>
                            <a:srgbClr val="FFFFFF"/>
                          </a:solidFill>
                          <a:latin typeface="Calibri"/>
                        </a:rPr>
                        <a:t>What happens now</a:t>
                      </a:r>
                    </a:p>
                  </a:txBody>
                  <a:tcPr marL="128016" marR="128016" marT="54864" marB="54864" anchor="ctr">
                    <a:solidFill>
                      <a:srgbClr val="0B1F3A"/>
                    </a:solidFill>
                  </a:tcPr>
                </a:tc>
                <a:tc>
                  <a:txBody>
                    <a:bodyPr wrap="square"/>
                    <a:lstStyle/>
                    <a:p>
                      <a:pPr algn="l">
                        <a:lnSpc>
                          <a:spcPct val="105000"/>
                        </a:lnSpc>
                        <a:spcAft>
                          <a:spcPts val="0"/>
                        </a:spcAft>
                      </a:pPr>
                      <a:r>
                        <a:rPr sz="1400" b="1" i="0">
                          <a:solidFill>
                            <a:srgbClr val="FFFFFF"/>
                          </a:solidFill>
                          <a:latin typeface="Calibri"/>
                        </a:rPr>
                        <a:t>What it costs us</a:t>
                      </a:r>
                    </a:p>
                  </a:txBody>
                  <a:tcPr marL="128016" marR="128016" marT="54864" marB="54864" anchor="ctr">
                    <a:solidFill>
                      <a:srgbClr val="0B1F3A"/>
                    </a:solidFill>
                  </a:tcPr>
                </a:tc>
              </a:tr>
              <a:tr h="548640">
                <a:tc>
                  <a:txBody>
                    <a:bodyPr wrap="square"/>
                    <a:lstStyle/>
                    <a:p>
                      <a:pPr algn="l">
                        <a:lnSpc>
                          <a:spcPct val="105000"/>
                        </a:lnSpc>
                        <a:spcAft>
                          <a:spcPts val="0"/>
                        </a:spcAft>
                      </a:pPr>
                      <a:r>
                        <a:rPr sz="1500" b="1" i="0">
                          <a:solidFill>
                            <a:srgbClr val="1C2433"/>
                          </a:solidFill>
                          <a:latin typeface="Calibri"/>
                        </a:rPr>
                        <a:t>Each AI session starts cold</a:t>
                      </a:r>
                    </a:p>
                  </a:txBody>
                  <a:tcPr marL="128016" marR="128016" marT="54864" marB="54864" anchor="ctr">
                    <a:solidFill>
                      <a:srgbClr val="FFFFFF"/>
                    </a:solidFill>
                  </a:tcPr>
                </a:tc>
                <a:tc>
                  <a:txBody>
                    <a:bodyPr wrap="square"/>
                    <a:lstStyle/>
                    <a:p>
                      <a:pPr algn="l">
                        <a:lnSpc>
                          <a:spcPct val="105000"/>
                        </a:lnSpc>
                        <a:spcAft>
                          <a:spcPts val="0"/>
                        </a:spcAft>
                      </a:pPr>
                      <a:r>
                        <a:rPr sz="1500" b="0" i="0">
                          <a:solidFill>
                            <a:srgbClr val="5B6678"/>
                          </a:solidFill>
                          <a:latin typeface="Calibri"/>
                        </a:rPr>
                        <a:t>Wasted tokens, wasted time, repeated context-setting</a:t>
                      </a:r>
                    </a:p>
                  </a:txBody>
                  <a:tcPr marL="128016" marR="128016" marT="54864" marB="54864" anchor="ctr">
                    <a:solidFill>
                      <a:srgbClr val="FFFFFF"/>
                    </a:solidFill>
                  </a:tcPr>
                </a:tc>
              </a:tr>
              <a:tr h="548640">
                <a:tc>
                  <a:txBody>
                    <a:bodyPr wrap="square"/>
                    <a:lstStyle/>
                    <a:p>
                      <a:pPr algn="l">
                        <a:lnSpc>
                          <a:spcPct val="105000"/>
                        </a:lnSpc>
                        <a:spcAft>
                          <a:spcPts val="0"/>
                        </a:spcAft>
                      </a:pPr>
                      <a:r>
                        <a:rPr sz="1500" b="1" i="0">
                          <a:solidFill>
                            <a:srgbClr val="1C2433"/>
                          </a:solidFill>
                          <a:latin typeface="Calibri"/>
                        </a:rPr>
                        <a:t>Knowledge stays with individuals</a:t>
                      </a:r>
                    </a:p>
                  </a:txBody>
                  <a:tcPr marL="128016" marR="128016" marT="54864" marB="54864" anchor="ctr">
                    <a:solidFill>
                      <a:srgbClr val="F7F8FA"/>
                    </a:solidFill>
                  </a:tcPr>
                </a:tc>
                <a:tc>
                  <a:txBody>
                    <a:bodyPr wrap="square"/>
                    <a:lstStyle/>
                    <a:p>
                      <a:pPr algn="l">
                        <a:lnSpc>
                          <a:spcPct val="105000"/>
                        </a:lnSpc>
                        <a:spcAft>
                          <a:spcPts val="0"/>
                        </a:spcAft>
                      </a:pPr>
                      <a:r>
                        <a:rPr sz="1500" b="0" i="0">
                          <a:solidFill>
                            <a:srgbClr val="5B6678"/>
                          </a:solidFill>
                          <a:latin typeface="Calibri"/>
                        </a:rPr>
                        <a:t>No organizational learning; when people leave, their knowledge leaves too</a:t>
                      </a:r>
                    </a:p>
                  </a:txBody>
                  <a:tcPr marL="128016" marR="128016" marT="54864" marB="54864" anchor="ctr">
                    <a:solidFill>
                      <a:srgbClr val="F7F8FA"/>
                    </a:solidFill>
                  </a:tcPr>
                </a:tc>
              </a:tr>
              <a:tr h="548640">
                <a:tc>
                  <a:txBody>
                    <a:bodyPr wrap="square"/>
                    <a:lstStyle/>
                    <a:p>
                      <a:pPr algn="l">
                        <a:lnSpc>
                          <a:spcPct val="105000"/>
                        </a:lnSpc>
                        <a:spcAft>
                          <a:spcPts val="0"/>
                        </a:spcAft>
                      </a:pPr>
                      <a:r>
                        <a:rPr sz="1500" b="1" i="0">
                          <a:solidFill>
                            <a:srgbClr val="1C2433"/>
                          </a:solidFill>
                          <a:latin typeface="Calibri"/>
                        </a:rPr>
                        <a:t>Agents cannot coordinate</a:t>
                      </a:r>
                    </a:p>
                  </a:txBody>
                  <a:tcPr marL="128016" marR="128016" marT="54864" marB="54864" anchor="ctr">
                    <a:solidFill>
                      <a:srgbClr val="FFFFFF"/>
                    </a:solidFill>
                  </a:tcPr>
                </a:tc>
                <a:tc>
                  <a:txBody>
                    <a:bodyPr wrap="square"/>
                    <a:lstStyle/>
                    <a:p>
                      <a:pPr algn="l">
                        <a:lnSpc>
                          <a:spcPct val="105000"/>
                        </a:lnSpc>
                        <a:spcAft>
                          <a:spcPts val="0"/>
                        </a:spcAft>
                      </a:pPr>
                      <a:r>
                        <a:rPr sz="1500" b="0" i="0">
                          <a:solidFill>
                            <a:srgbClr val="5B6678"/>
                          </a:solidFill>
                          <a:latin typeface="Calibri"/>
                        </a:rPr>
                        <a:t>Duplicate work, conflicting outputs, inconsistent answers</a:t>
                      </a:r>
                    </a:p>
                  </a:txBody>
                  <a:tcPr marL="128016" marR="128016" marT="54864" marB="54864" anchor="ctr">
                    <a:solidFill>
                      <a:srgbClr val="FFFFFF"/>
                    </a:solidFill>
                  </a:tcPr>
                </a:tc>
              </a:tr>
              <a:tr h="548640">
                <a:tc>
                  <a:txBody>
                    <a:bodyPr wrap="square"/>
                    <a:lstStyle/>
                    <a:p>
                      <a:pPr algn="l">
                        <a:lnSpc>
                          <a:spcPct val="105000"/>
                        </a:lnSpc>
                        <a:spcAft>
                          <a:spcPts val="0"/>
                        </a:spcAft>
                      </a:pPr>
                      <a:r>
                        <a:rPr sz="1500" b="1" i="0">
                          <a:solidFill>
                            <a:srgbClr val="1C2433"/>
                          </a:solidFill>
                          <a:latin typeface="Calibri"/>
                        </a:rPr>
                        <a:t>No record of what the AI knew</a:t>
                      </a:r>
                    </a:p>
                  </a:txBody>
                  <a:tcPr marL="128016" marR="128016" marT="54864" marB="54864" anchor="ctr">
                    <a:solidFill>
                      <a:srgbClr val="F7F8FA"/>
                    </a:solidFill>
                  </a:tcPr>
                </a:tc>
                <a:tc>
                  <a:txBody>
                    <a:bodyPr wrap="square"/>
                    <a:lstStyle/>
                    <a:p>
                      <a:pPr algn="l">
                        <a:lnSpc>
                          <a:spcPct val="105000"/>
                        </a:lnSpc>
                        <a:spcAft>
                          <a:spcPts val="0"/>
                        </a:spcAft>
                      </a:pPr>
                      <a:r>
                        <a:rPr sz="1500" b="0" i="0">
                          <a:solidFill>
                            <a:srgbClr val="5B6678"/>
                          </a:solidFill>
                          <a:latin typeface="Calibri"/>
                        </a:rPr>
                        <a:t>Compliance exposure in regulated work</a:t>
                      </a:r>
                    </a:p>
                  </a:txBody>
                  <a:tcPr marL="128016" marR="128016" marT="54864" marB="54864" anchor="ctr">
                    <a:solidFill>
                      <a:srgbClr val="F7F8FA"/>
                    </a:solidFill>
                  </a:tcPr>
                </a:tc>
              </a:tr>
              <a:tr h="548640">
                <a:tc>
                  <a:txBody>
                    <a:bodyPr wrap="square"/>
                    <a:lstStyle/>
                    <a:p>
                      <a:pPr algn="l">
                        <a:lnSpc>
                          <a:spcPct val="105000"/>
                        </a:lnSpc>
                        <a:spcAft>
                          <a:spcPts val="0"/>
                        </a:spcAft>
                      </a:pPr>
                      <a:r>
                        <a:rPr sz="1500" b="1" i="0">
                          <a:solidFill>
                            <a:srgbClr val="1C2433"/>
                          </a:solidFill>
                          <a:latin typeface="Calibri"/>
                        </a:rPr>
                        <a:t>Personal and team data mixed</a:t>
                      </a:r>
                    </a:p>
                  </a:txBody>
                  <a:tcPr marL="128016" marR="128016" marT="54864" marB="54864" anchor="ctr">
                    <a:solidFill>
                      <a:srgbClr val="FFFFFF"/>
                    </a:solidFill>
                  </a:tcPr>
                </a:tc>
                <a:tc>
                  <a:txBody>
                    <a:bodyPr wrap="square"/>
                    <a:lstStyle/>
                    <a:p>
                      <a:pPr algn="l">
                        <a:lnSpc>
                          <a:spcPct val="105000"/>
                        </a:lnSpc>
                        <a:spcAft>
                          <a:spcPts val="0"/>
                        </a:spcAft>
                      </a:pPr>
                      <a:r>
                        <a:rPr sz="1500" b="0" i="0">
                          <a:solidFill>
                            <a:srgbClr val="5B6678"/>
                          </a:solidFill>
                          <a:latin typeface="Calibri"/>
                        </a:rPr>
                        <a:t>Privacy risk, data leakage, loss of trust</a:t>
                      </a:r>
                    </a:p>
                  </a:txBody>
                  <a:tcPr marL="128016" marR="128016" marT="54864" marB="54864" anchor="ctr">
                    <a:solidFill>
                      <a:srgbClr val="FFFFFF"/>
                    </a:solidFill>
                  </a:tcPr>
                </a:tc>
              </a:tr>
            </a:tbl>
          </a:graphicData>
        </a:graphic>
      </p:graphicFrame>
      <p:sp>
        <p:nvSpPr>
          <p:cNvPr id="8" name="Rectangle 7"/>
          <p:cNvSpPr/>
          <p:nvPr/>
        </p:nvSpPr>
        <p:spPr>
          <a:xfrm>
            <a:off x="594360" y="5257800"/>
            <a:ext cx="10972800" cy="777240"/>
          </a:xfrm>
          <a:prstGeom prst="rect">
            <a:avLst/>
          </a:prstGeom>
          <a:solidFill>
            <a:srgbClr val="FBE9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594360" y="5257800"/>
            <a:ext cx="73152" cy="777240"/>
          </a:xfrm>
          <a:prstGeom prst="rect">
            <a:avLst/>
          </a:prstGeom>
          <a:solidFill>
            <a:srgbClr val="B43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868680" y="5257800"/>
            <a:ext cx="10515600" cy="777240"/>
          </a:xfrm>
          <a:prstGeom prst="rect">
            <a:avLst/>
          </a:prstGeom>
          <a:noFill/>
        </p:spPr>
        <p:txBody>
          <a:bodyPr wrap="square" anchor="ctr" lIns="0" rIns="0" tIns="0" bIns="0"/>
          <a:lstStyle/>
          <a:p>
            <a:pPr algn="l">
              <a:lnSpc>
                <a:spcPct val="112000"/>
              </a:lnSpc>
              <a:spcAft>
                <a:spcPts val="0"/>
              </a:spcAft>
            </a:pPr>
            <a:r>
              <a:rPr sz="1500" b="1" i="0">
                <a:solidFill>
                  <a:srgbClr val="1C2433"/>
                </a:solidFill>
                <a:latin typeface="Calibri"/>
              </a:rPr>
              <a:t>This is a value-leakage problem, not a technology problem.  </a:t>
            </a:r>
            <a:r>
              <a:rPr sz="1500" b="0" i="0">
                <a:solidFill>
                  <a:srgbClr val="1C2433"/>
                </a:solidFill>
                <a:latin typeface="Calibri"/>
              </a:rPr>
              <a:t>Our AI models are capable. The missing infrastructure is the bottleneck.</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IDEA</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Six memory scopes, one governed flow</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9</a:t>
            </a:r>
          </a:p>
        </p:txBody>
      </p:sp>
      <p:sp>
        <p:nvSpPr>
          <p:cNvPr id="7" name="Rounded Rectangle 6"/>
          <p:cNvSpPr/>
          <p:nvPr/>
        </p:nvSpPr>
        <p:spPr>
          <a:xfrm>
            <a:off x="594360" y="1645920"/>
            <a:ext cx="6583680" cy="603504"/>
          </a:xfrm>
          <a:prstGeom prst="roundRect">
            <a:avLst>
              <a:gd name="adj" fmla="val 15000"/>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594360" y="1645920"/>
            <a:ext cx="6583680" cy="603504"/>
          </a:xfrm>
          <a:prstGeom prst="rect">
            <a:avLst/>
          </a:prstGeom>
          <a:noFill/>
        </p:spPr>
        <p:txBody>
          <a:bodyPr wrap="square" anchor="ctr" lIns="0" rIns="0" tIns="0" bIns="0"/>
          <a:lstStyle/>
          <a:p>
            <a:pPr algn="ctr">
              <a:lnSpc>
                <a:spcPct val="110000"/>
              </a:lnSpc>
              <a:spcAft>
                <a:spcPts val="0"/>
              </a:spcAft>
            </a:pPr>
            <a:r>
              <a:rPr sz="1600" b="1" i="0">
                <a:solidFill>
                  <a:srgbClr val="FFFFFF"/>
                </a:solidFill>
                <a:latin typeface="Calibri"/>
              </a:rPr>
              <a:t>Organizational</a:t>
            </a:r>
            <a:r>
              <a:rPr sz="1200" b="0" i="0">
                <a:solidFill>
                  <a:srgbClr val="FFFFFF"/>
                </a:solidFill>
                <a:latin typeface="Calibri"/>
              </a:rPr>
              <a:t>   Company-wide</a:t>
            </a:r>
          </a:p>
        </p:txBody>
      </p:sp>
      <p:sp>
        <p:nvSpPr>
          <p:cNvPr id="9" name="TextBox 8"/>
          <p:cNvSpPr txBox="1"/>
          <p:nvPr/>
        </p:nvSpPr>
        <p:spPr>
          <a:xfrm>
            <a:off x="7452360" y="1627632"/>
            <a:ext cx="4206240" cy="329184"/>
          </a:xfrm>
          <a:prstGeom prst="rect">
            <a:avLst/>
          </a:prstGeom>
          <a:noFill/>
        </p:spPr>
        <p:txBody>
          <a:bodyPr wrap="square" anchor="t" lIns="0" rIns="0" tIns="0" bIns="0"/>
          <a:lstStyle/>
          <a:p>
            <a:pPr algn="l">
              <a:lnSpc>
                <a:spcPct val="110000"/>
              </a:lnSpc>
              <a:spcAft>
                <a:spcPts val="0"/>
              </a:spcAft>
            </a:pPr>
            <a:r>
              <a:rPr sz="1350" b="1" i="0">
                <a:solidFill>
                  <a:srgbClr val="1C2433"/>
                </a:solidFill>
                <a:latin typeface="Calibri"/>
              </a:rPr>
              <a:t>Policies, standards, cross-team patterns</a:t>
            </a:r>
          </a:p>
        </p:txBody>
      </p:sp>
      <p:sp>
        <p:nvSpPr>
          <p:cNvPr id="10" name="TextBox 9"/>
          <p:cNvSpPr txBox="1"/>
          <p:nvPr/>
        </p:nvSpPr>
        <p:spPr>
          <a:xfrm>
            <a:off x="7452360" y="1929384"/>
            <a:ext cx="4206240" cy="292608"/>
          </a:xfrm>
          <a:prstGeom prst="rect">
            <a:avLst/>
          </a:prstGeom>
          <a:noFill/>
        </p:spPr>
        <p:txBody>
          <a:bodyPr wrap="square" anchor="t" lIns="0" rIns="0" tIns="0" bIns="0"/>
          <a:lstStyle/>
          <a:p>
            <a:pPr algn="l">
              <a:lnSpc>
                <a:spcPct val="110000"/>
              </a:lnSpc>
              <a:spcAft>
                <a:spcPts val="0"/>
              </a:spcAft>
            </a:pPr>
            <a:r>
              <a:rPr sz="1150" b="0" i="0">
                <a:solidFill>
                  <a:srgbClr val="5B6678"/>
                </a:solidFill>
                <a:latin typeface="Calibri"/>
              </a:rPr>
              <a:t>Read: everyone  ·  Write: governance</a:t>
            </a:r>
          </a:p>
        </p:txBody>
      </p:sp>
      <p:sp>
        <p:nvSpPr>
          <p:cNvPr id="11" name="Rounded Rectangle 10"/>
          <p:cNvSpPr/>
          <p:nvPr/>
        </p:nvSpPr>
        <p:spPr>
          <a:xfrm>
            <a:off x="850392" y="2359152"/>
            <a:ext cx="6071616" cy="603504"/>
          </a:xfrm>
          <a:prstGeom prst="roundRect">
            <a:avLst>
              <a:gd name="adj" fmla="val 15000"/>
            </a:avLst>
          </a:prstGeom>
          <a:solidFill>
            <a:srgbClr val="173D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850392" y="2359152"/>
            <a:ext cx="6071616" cy="603504"/>
          </a:xfrm>
          <a:prstGeom prst="rect">
            <a:avLst/>
          </a:prstGeom>
          <a:noFill/>
        </p:spPr>
        <p:txBody>
          <a:bodyPr wrap="square" anchor="ctr" lIns="0" rIns="0" tIns="0" bIns="0"/>
          <a:lstStyle/>
          <a:p>
            <a:pPr algn="ctr">
              <a:lnSpc>
                <a:spcPct val="110000"/>
              </a:lnSpc>
              <a:spcAft>
                <a:spcPts val="0"/>
              </a:spcAft>
            </a:pPr>
            <a:r>
              <a:rPr sz="1600" b="1" i="0">
                <a:solidFill>
                  <a:srgbClr val="FFFFFF"/>
                </a:solidFill>
                <a:latin typeface="Calibri"/>
              </a:rPr>
              <a:t>Project</a:t>
            </a:r>
            <a:r>
              <a:rPr sz="1200" b="0" i="0">
                <a:solidFill>
                  <a:srgbClr val="FFFFFF"/>
                </a:solidFill>
                <a:latin typeface="Calibri"/>
              </a:rPr>
              <a:t>   Cross-team</a:t>
            </a:r>
          </a:p>
        </p:txBody>
      </p:sp>
      <p:sp>
        <p:nvSpPr>
          <p:cNvPr id="13" name="TextBox 12"/>
          <p:cNvSpPr txBox="1"/>
          <p:nvPr/>
        </p:nvSpPr>
        <p:spPr>
          <a:xfrm>
            <a:off x="7452360" y="2340864"/>
            <a:ext cx="4206240" cy="329184"/>
          </a:xfrm>
          <a:prstGeom prst="rect">
            <a:avLst/>
          </a:prstGeom>
          <a:noFill/>
        </p:spPr>
        <p:txBody>
          <a:bodyPr wrap="square" anchor="t" lIns="0" rIns="0" tIns="0" bIns="0"/>
          <a:lstStyle/>
          <a:p>
            <a:pPr algn="l">
              <a:lnSpc>
                <a:spcPct val="110000"/>
              </a:lnSpc>
              <a:spcAft>
                <a:spcPts val="0"/>
              </a:spcAft>
            </a:pPr>
            <a:r>
              <a:rPr sz="1350" b="1" i="0">
                <a:solidFill>
                  <a:srgbClr val="1C2433"/>
                </a:solidFill>
                <a:latin typeface="Calibri"/>
              </a:rPr>
              <a:t>Requirements, decisions, timelines</a:t>
            </a:r>
          </a:p>
        </p:txBody>
      </p:sp>
      <p:sp>
        <p:nvSpPr>
          <p:cNvPr id="14" name="TextBox 13"/>
          <p:cNvSpPr txBox="1"/>
          <p:nvPr/>
        </p:nvSpPr>
        <p:spPr>
          <a:xfrm>
            <a:off x="7452360" y="2642616"/>
            <a:ext cx="4206240" cy="292608"/>
          </a:xfrm>
          <a:prstGeom prst="rect">
            <a:avLst/>
          </a:prstGeom>
          <a:noFill/>
        </p:spPr>
        <p:txBody>
          <a:bodyPr wrap="square" anchor="t" lIns="0" rIns="0" tIns="0" bIns="0"/>
          <a:lstStyle/>
          <a:p>
            <a:pPr algn="l">
              <a:lnSpc>
                <a:spcPct val="110000"/>
              </a:lnSpc>
              <a:spcAft>
                <a:spcPts val="0"/>
              </a:spcAft>
            </a:pPr>
            <a:r>
              <a:rPr sz="1150" b="0" i="0">
                <a:solidFill>
                  <a:srgbClr val="5B6678"/>
                </a:solidFill>
                <a:latin typeface="Calibri"/>
              </a:rPr>
              <a:t>Read: project members  ·  Write: project leads</a:t>
            </a:r>
          </a:p>
        </p:txBody>
      </p:sp>
      <p:sp>
        <p:nvSpPr>
          <p:cNvPr id="15" name="Rounded Rectangle 14"/>
          <p:cNvSpPr/>
          <p:nvPr/>
        </p:nvSpPr>
        <p:spPr>
          <a:xfrm>
            <a:off x="1106424" y="3072384"/>
            <a:ext cx="5559552" cy="603504"/>
          </a:xfrm>
          <a:prstGeom prst="roundRect">
            <a:avLst>
              <a:gd name="adj" fmla="val 15000"/>
            </a:avLst>
          </a:prstGeom>
          <a:solidFill>
            <a:srgbClr val="1F5F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1106424" y="3072384"/>
            <a:ext cx="5559552" cy="603504"/>
          </a:xfrm>
          <a:prstGeom prst="rect">
            <a:avLst/>
          </a:prstGeom>
          <a:noFill/>
        </p:spPr>
        <p:txBody>
          <a:bodyPr wrap="square" anchor="ctr" lIns="0" rIns="0" tIns="0" bIns="0"/>
          <a:lstStyle/>
          <a:p>
            <a:pPr algn="ctr">
              <a:lnSpc>
                <a:spcPct val="110000"/>
              </a:lnSpc>
              <a:spcAft>
                <a:spcPts val="0"/>
              </a:spcAft>
            </a:pPr>
            <a:r>
              <a:rPr sz="1600" b="1" i="0">
                <a:solidFill>
                  <a:srgbClr val="FFFFFF"/>
                </a:solidFill>
                <a:latin typeface="Calibri"/>
              </a:rPr>
              <a:t>Team</a:t>
            </a:r>
            <a:r>
              <a:rPr sz="1200" b="0" i="0">
                <a:solidFill>
                  <a:srgbClr val="FFFFFF"/>
                </a:solidFill>
                <a:latin typeface="Calibri"/>
              </a:rPr>
              <a:t>   Group</a:t>
            </a:r>
          </a:p>
        </p:txBody>
      </p:sp>
      <p:sp>
        <p:nvSpPr>
          <p:cNvPr id="17" name="TextBox 16"/>
          <p:cNvSpPr txBox="1"/>
          <p:nvPr/>
        </p:nvSpPr>
        <p:spPr>
          <a:xfrm>
            <a:off x="7452360" y="3054096"/>
            <a:ext cx="4206240" cy="329184"/>
          </a:xfrm>
          <a:prstGeom prst="rect">
            <a:avLst/>
          </a:prstGeom>
          <a:noFill/>
        </p:spPr>
        <p:txBody>
          <a:bodyPr wrap="square" anchor="t" lIns="0" rIns="0" tIns="0" bIns="0"/>
          <a:lstStyle/>
          <a:p>
            <a:pPr algn="l">
              <a:lnSpc>
                <a:spcPct val="110000"/>
              </a:lnSpc>
              <a:spcAft>
                <a:spcPts val="0"/>
              </a:spcAft>
            </a:pPr>
            <a:r>
              <a:rPr sz="1350" b="1" i="0">
                <a:solidFill>
                  <a:srgbClr val="1C2433"/>
                </a:solidFill>
                <a:latin typeface="Calibri"/>
              </a:rPr>
              <a:t>Conventions, shared workflows, decisions</a:t>
            </a:r>
          </a:p>
        </p:txBody>
      </p:sp>
      <p:sp>
        <p:nvSpPr>
          <p:cNvPr id="18" name="TextBox 17"/>
          <p:cNvSpPr txBox="1"/>
          <p:nvPr/>
        </p:nvSpPr>
        <p:spPr>
          <a:xfrm>
            <a:off x="7452360" y="3355848"/>
            <a:ext cx="4206240" cy="292608"/>
          </a:xfrm>
          <a:prstGeom prst="rect">
            <a:avLst/>
          </a:prstGeom>
          <a:noFill/>
        </p:spPr>
        <p:txBody>
          <a:bodyPr wrap="square" anchor="t" lIns="0" rIns="0" tIns="0" bIns="0"/>
          <a:lstStyle/>
          <a:p>
            <a:pPr algn="l">
              <a:lnSpc>
                <a:spcPct val="110000"/>
              </a:lnSpc>
              <a:spcAft>
                <a:spcPts val="0"/>
              </a:spcAft>
            </a:pPr>
            <a:r>
              <a:rPr sz="1150" b="0" i="0">
                <a:solidFill>
                  <a:srgbClr val="5B6678"/>
                </a:solidFill>
                <a:latin typeface="Calibri"/>
              </a:rPr>
              <a:t>Read &amp; write: team members</a:t>
            </a:r>
          </a:p>
        </p:txBody>
      </p:sp>
      <p:sp>
        <p:nvSpPr>
          <p:cNvPr id="19" name="Rounded Rectangle 18"/>
          <p:cNvSpPr/>
          <p:nvPr/>
        </p:nvSpPr>
        <p:spPr>
          <a:xfrm>
            <a:off x="1362456" y="3785615"/>
            <a:ext cx="5047488" cy="603504"/>
          </a:xfrm>
          <a:prstGeom prst="roundRect">
            <a:avLst>
              <a:gd name="adj" fmla="val 15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1362456" y="3785615"/>
            <a:ext cx="5047488" cy="603504"/>
          </a:xfrm>
          <a:prstGeom prst="rect">
            <a:avLst/>
          </a:prstGeom>
          <a:noFill/>
        </p:spPr>
        <p:txBody>
          <a:bodyPr wrap="square" anchor="ctr" lIns="0" rIns="0" tIns="0" bIns="0"/>
          <a:lstStyle/>
          <a:p>
            <a:pPr algn="ctr">
              <a:lnSpc>
                <a:spcPct val="110000"/>
              </a:lnSpc>
              <a:spcAft>
                <a:spcPts val="0"/>
              </a:spcAft>
            </a:pPr>
            <a:r>
              <a:rPr sz="1600" b="1" i="0">
                <a:solidFill>
                  <a:srgbClr val="FFFFFF"/>
                </a:solidFill>
                <a:latin typeface="Calibri"/>
              </a:rPr>
              <a:t>Agent</a:t>
            </a:r>
            <a:r>
              <a:rPr sz="1200" b="0" i="0">
                <a:solidFill>
                  <a:srgbClr val="FFFFFF"/>
                </a:solidFill>
                <a:latin typeface="Calibri"/>
              </a:rPr>
              <a:t>   One AI agent or bot</a:t>
            </a:r>
          </a:p>
        </p:txBody>
      </p:sp>
      <p:sp>
        <p:nvSpPr>
          <p:cNvPr id="21" name="TextBox 20"/>
          <p:cNvSpPr txBox="1"/>
          <p:nvPr/>
        </p:nvSpPr>
        <p:spPr>
          <a:xfrm>
            <a:off x="7452360" y="3767328"/>
            <a:ext cx="4206240" cy="329184"/>
          </a:xfrm>
          <a:prstGeom prst="rect">
            <a:avLst/>
          </a:prstGeom>
          <a:noFill/>
        </p:spPr>
        <p:txBody>
          <a:bodyPr wrap="square" anchor="t" lIns="0" rIns="0" tIns="0" bIns="0"/>
          <a:lstStyle/>
          <a:p>
            <a:pPr algn="l">
              <a:lnSpc>
                <a:spcPct val="110000"/>
              </a:lnSpc>
              <a:spcAft>
                <a:spcPts val="0"/>
              </a:spcAft>
            </a:pPr>
            <a:r>
              <a:rPr sz="1350" b="1" i="0">
                <a:solidFill>
                  <a:srgbClr val="1C2433"/>
                </a:solidFill>
                <a:latin typeface="Calibri"/>
              </a:rPr>
              <a:t>What worked, what failed, tool strategies</a:t>
            </a:r>
          </a:p>
        </p:txBody>
      </p:sp>
      <p:sp>
        <p:nvSpPr>
          <p:cNvPr id="22" name="TextBox 21"/>
          <p:cNvSpPr txBox="1"/>
          <p:nvPr/>
        </p:nvSpPr>
        <p:spPr>
          <a:xfrm>
            <a:off x="7452360" y="4069079"/>
            <a:ext cx="4206240" cy="292608"/>
          </a:xfrm>
          <a:prstGeom prst="rect">
            <a:avLst/>
          </a:prstGeom>
          <a:noFill/>
        </p:spPr>
        <p:txBody>
          <a:bodyPr wrap="square" anchor="t" lIns="0" rIns="0" tIns="0" bIns="0"/>
          <a:lstStyle/>
          <a:p>
            <a:pPr algn="l">
              <a:lnSpc>
                <a:spcPct val="110000"/>
              </a:lnSpc>
              <a:spcAft>
                <a:spcPts val="0"/>
              </a:spcAft>
            </a:pPr>
            <a:r>
              <a:rPr sz="1150" b="0" i="0">
                <a:solidFill>
                  <a:srgbClr val="5B6678"/>
                </a:solidFill>
                <a:latin typeface="Calibri"/>
              </a:rPr>
              <a:t>Read: owning person  ·  Write: the agent</a:t>
            </a:r>
          </a:p>
        </p:txBody>
      </p:sp>
      <p:sp>
        <p:nvSpPr>
          <p:cNvPr id="23" name="Rounded Rectangle 22"/>
          <p:cNvSpPr/>
          <p:nvPr/>
        </p:nvSpPr>
        <p:spPr>
          <a:xfrm>
            <a:off x="1618488" y="4498848"/>
            <a:ext cx="4535424" cy="603504"/>
          </a:xfrm>
          <a:prstGeom prst="roundRect">
            <a:avLst>
              <a:gd name="adj" fmla="val 15000"/>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1618488" y="4498848"/>
            <a:ext cx="4535424" cy="603504"/>
          </a:xfrm>
          <a:prstGeom prst="rect">
            <a:avLst/>
          </a:prstGeom>
          <a:noFill/>
        </p:spPr>
        <p:txBody>
          <a:bodyPr wrap="square" anchor="ctr" lIns="0" rIns="0" tIns="0" bIns="0"/>
          <a:lstStyle/>
          <a:p>
            <a:pPr algn="ctr">
              <a:lnSpc>
                <a:spcPct val="110000"/>
              </a:lnSpc>
              <a:spcAft>
                <a:spcPts val="0"/>
              </a:spcAft>
            </a:pPr>
            <a:r>
              <a:rPr sz="1600" b="1" i="0">
                <a:solidFill>
                  <a:srgbClr val="FFFFFF"/>
                </a:solidFill>
                <a:latin typeface="Calibri"/>
              </a:rPr>
              <a:t>User</a:t>
            </a:r>
            <a:r>
              <a:rPr sz="1200" b="0" i="0">
                <a:solidFill>
                  <a:srgbClr val="FFFFFF"/>
                </a:solidFill>
                <a:latin typeface="Calibri"/>
              </a:rPr>
              <a:t>   One person</a:t>
            </a:r>
          </a:p>
        </p:txBody>
      </p:sp>
      <p:sp>
        <p:nvSpPr>
          <p:cNvPr id="25" name="TextBox 24"/>
          <p:cNvSpPr txBox="1"/>
          <p:nvPr/>
        </p:nvSpPr>
        <p:spPr>
          <a:xfrm>
            <a:off x="7452360" y="4480560"/>
            <a:ext cx="4206240" cy="329184"/>
          </a:xfrm>
          <a:prstGeom prst="rect">
            <a:avLst/>
          </a:prstGeom>
          <a:noFill/>
        </p:spPr>
        <p:txBody>
          <a:bodyPr wrap="square" anchor="t" lIns="0" rIns="0" tIns="0" bIns="0"/>
          <a:lstStyle/>
          <a:p>
            <a:pPr algn="l">
              <a:lnSpc>
                <a:spcPct val="110000"/>
              </a:lnSpc>
              <a:spcAft>
                <a:spcPts val="0"/>
              </a:spcAft>
            </a:pPr>
            <a:r>
              <a:rPr sz="1350" b="1" i="0">
                <a:solidFill>
                  <a:srgbClr val="1C2433"/>
                </a:solidFill>
                <a:latin typeface="Calibri"/>
              </a:rPr>
              <a:t>Preferences and history across all AI tools</a:t>
            </a:r>
          </a:p>
        </p:txBody>
      </p:sp>
      <p:sp>
        <p:nvSpPr>
          <p:cNvPr id="26" name="TextBox 25"/>
          <p:cNvSpPr txBox="1"/>
          <p:nvPr/>
        </p:nvSpPr>
        <p:spPr>
          <a:xfrm>
            <a:off x="7452360" y="4782312"/>
            <a:ext cx="4206240" cy="292608"/>
          </a:xfrm>
          <a:prstGeom prst="rect">
            <a:avLst/>
          </a:prstGeom>
          <a:noFill/>
        </p:spPr>
        <p:txBody>
          <a:bodyPr wrap="square" anchor="t" lIns="0" rIns="0" tIns="0" bIns="0"/>
          <a:lstStyle/>
          <a:p>
            <a:pPr algn="l">
              <a:lnSpc>
                <a:spcPct val="110000"/>
              </a:lnSpc>
              <a:spcAft>
                <a:spcPts val="0"/>
              </a:spcAft>
            </a:pPr>
            <a:r>
              <a:rPr sz="1150" b="0" i="0">
                <a:solidFill>
                  <a:srgbClr val="5B6678"/>
                </a:solidFill>
                <a:latin typeface="Calibri"/>
              </a:rPr>
              <a:t>Read: the person and agents they delegate to</a:t>
            </a:r>
          </a:p>
        </p:txBody>
      </p:sp>
      <p:sp>
        <p:nvSpPr>
          <p:cNvPr id="27" name="Rounded Rectangle 26"/>
          <p:cNvSpPr/>
          <p:nvPr/>
        </p:nvSpPr>
        <p:spPr>
          <a:xfrm>
            <a:off x="1874520" y="5212080"/>
            <a:ext cx="4023360" cy="603504"/>
          </a:xfrm>
          <a:prstGeom prst="roundRect">
            <a:avLst>
              <a:gd name="adj" fmla="val 15000"/>
            </a:avLst>
          </a:prstGeom>
          <a:solidFill>
            <a:srgbClr val="4E9F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1874520" y="5212080"/>
            <a:ext cx="4023360" cy="603504"/>
          </a:xfrm>
          <a:prstGeom prst="rect">
            <a:avLst/>
          </a:prstGeom>
          <a:noFill/>
        </p:spPr>
        <p:txBody>
          <a:bodyPr wrap="square" anchor="ctr" lIns="0" rIns="0" tIns="0" bIns="0"/>
          <a:lstStyle/>
          <a:p>
            <a:pPr algn="ctr">
              <a:lnSpc>
                <a:spcPct val="110000"/>
              </a:lnSpc>
              <a:spcAft>
                <a:spcPts val="0"/>
              </a:spcAft>
            </a:pPr>
            <a:r>
              <a:rPr sz="1600" b="1" i="0">
                <a:solidFill>
                  <a:srgbClr val="FFFFFF"/>
                </a:solidFill>
                <a:latin typeface="Calibri"/>
              </a:rPr>
              <a:t>Personal</a:t>
            </a:r>
            <a:r>
              <a:rPr sz="1200" b="0" i="0">
                <a:solidFill>
                  <a:srgbClr val="FFFFFF"/>
                </a:solidFill>
                <a:latin typeface="Calibri"/>
              </a:rPr>
              <a:t>   Private</a:t>
            </a:r>
          </a:p>
        </p:txBody>
      </p:sp>
      <p:sp>
        <p:nvSpPr>
          <p:cNvPr id="29" name="TextBox 28"/>
          <p:cNvSpPr txBox="1"/>
          <p:nvPr/>
        </p:nvSpPr>
        <p:spPr>
          <a:xfrm>
            <a:off x="7452360" y="5193792"/>
            <a:ext cx="4206240" cy="329184"/>
          </a:xfrm>
          <a:prstGeom prst="rect">
            <a:avLst/>
          </a:prstGeom>
          <a:noFill/>
        </p:spPr>
        <p:txBody>
          <a:bodyPr wrap="square" anchor="t" lIns="0" rIns="0" tIns="0" bIns="0"/>
          <a:lstStyle/>
          <a:p>
            <a:pPr algn="l">
              <a:lnSpc>
                <a:spcPct val="110000"/>
              </a:lnSpc>
              <a:spcAft>
                <a:spcPts val="0"/>
              </a:spcAft>
            </a:pPr>
            <a:r>
              <a:rPr sz="1350" b="1" i="0">
                <a:solidFill>
                  <a:srgbClr val="1C2433"/>
                </a:solidFill>
                <a:latin typeface="Calibri"/>
              </a:rPr>
              <a:t>Private notes and sensitive context</a:t>
            </a:r>
          </a:p>
        </p:txBody>
      </p:sp>
      <p:sp>
        <p:nvSpPr>
          <p:cNvPr id="30" name="TextBox 29"/>
          <p:cNvSpPr txBox="1"/>
          <p:nvPr/>
        </p:nvSpPr>
        <p:spPr>
          <a:xfrm>
            <a:off x="7452360" y="5495544"/>
            <a:ext cx="4206240" cy="292608"/>
          </a:xfrm>
          <a:prstGeom prst="rect">
            <a:avLst/>
          </a:prstGeom>
          <a:noFill/>
        </p:spPr>
        <p:txBody>
          <a:bodyPr wrap="square" anchor="t" lIns="0" rIns="0" tIns="0" bIns="0"/>
          <a:lstStyle/>
          <a:p>
            <a:pPr algn="l">
              <a:lnSpc>
                <a:spcPct val="110000"/>
              </a:lnSpc>
              <a:spcAft>
                <a:spcPts val="0"/>
              </a:spcAft>
            </a:pPr>
            <a:r>
              <a:rPr sz="1150" b="0" i="0">
                <a:solidFill>
                  <a:srgbClr val="5B6678"/>
                </a:solidFill>
                <a:latin typeface="Calibri"/>
              </a:rPr>
              <a:t>Read: the person only  ·  never promoted</a:t>
            </a:r>
          </a:p>
        </p:txBody>
      </p:sp>
      <p:sp>
        <p:nvSpPr>
          <p:cNvPr id="31" name="TextBox 30"/>
          <p:cNvSpPr txBox="1"/>
          <p:nvPr/>
        </p:nvSpPr>
        <p:spPr>
          <a:xfrm>
            <a:off x="594360" y="5989320"/>
            <a:ext cx="10972800" cy="365760"/>
          </a:xfrm>
          <a:prstGeom prst="rect">
            <a:avLst/>
          </a:prstGeom>
          <a:noFill/>
        </p:spPr>
        <p:txBody>
          <a:bodyPr wrap="square" anchor="t" lIns="0" rIns="0" tIns="0" bIns="0"/>
          <a:lstStyle/>
          <a:p>
            <a:pPr algn="l">
              <a:lnSpc>
                <a:spcPct val="110000"/>
              </a:lnSpc>
              <a:spcAft>
                <a:spcPts val="0"/>
              </a:spcAft>
            </a:pPr>
            <a:r>
              <a:rPr sz="1250" b="0" i="1">
                <a:solidFill>
                  <a:srgbClr val="5B6678"/>
                </a:solidFill>
                <a:latin typeface="Calibri"/>
              </a:rPr>
              <a:t>Two more levels complete the picture: client memory (walled off per client) and accounts that can manage several organizations.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IDEA</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The real innovation: memory that flows</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10</a:t>
            </a:r>
          </a:p>
        </p:txBody>
      </p:sp>
      <p:sp>
        <p:nvSpPr>
          <p:cNvPr id="7" name="Rounded Rectangle 6"/>
          <p:cNvSpPr/>
          <p:nvPr/>
        </p:nvSpPr>
        <p:spPr>
          <a:xfrm>
            <a:off x="594360" y="1691640"/>
            <a:ext cx="3520440" cy="260604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95528" y="1911095"/>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9552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0E8C7F"/>
                </a:solidFill>
                <a:latin typeface="Calibri"/>
              </a:rPr>
              <a:t>UPWARD</a:t>
            </a:r>
          </a:p>
        </p:txBody>
      </p:sp>
      <p:sp>
        <p:nvSpPr>
          <p:cNvPr id="10" name="TextBox 9"/>
          <p:cNvSpPr txBox="1"/>
          <p:nvPr/>
        </p:nvSpPr>
        <p:spPr>
          <a:xfrm>
            <a:off x="795528" y="2386584"/>
            <a:ext cx="3118104" cy="457200"/>
          </a:xfrm>
          <a:prstGeom prst="rect">
            <a:avLst/>
          </a:prstGeom>
          <a:noFill/>
        </p:spPr>
        <p:txBody>
          <a:bodyPr wrap="square" anchor="t" lIns="0" rIns="0" tIns="0" bIns="0"/>
          <a:lstStyle/>
          <a:p>
            <a:pPr algn="l">
              <a:lnSpc>
                <a:spcPct val="110000"/>
              </a:lnSpc>
              <a:spcAft>
                <a:spcPts val="0"/>
              </a:spcAft>
            </a:pPr>
            <a:r>
              <a:rPr sz="2000" b="1" i="0">
                <a:solidFill>
                  <a:srgbClr val="1C2433"/>
                </a:solidFill>
                <a:latin typeface="Calibri"/>
              </a:rPr>
              <a:t>Promotion</a:t>
            </a:r>
          </a:p>
        </p:txBody>
      </p:sp>
      <p:sp>
        <p:nvSpPr>
          <p:cNvPr id="11" name="TextBox 10"/>
          <p:cNvSpPr txBox="1"/>
          <p:nvPr/>
        </p:nvSpPr>
        <p:spPr>
          <a:xfrm>
            <a:off x="795528" y="2880360"/>
            <a:ext cx="3118104" cy="1453896"/>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Validated insights move up. A team lead approves each one, and it is made anonymous first. A pattern shared by several people becomes a team convention, then a company standard.</a:t>
            </a:r>
          </a:p>
        </p:txBody>
      </p:sp>
      <p:sp>
        <p:nvSpPr>
          <p:cNvPr id="12" name="Rounded Rectangle 11"/>
          <p:cNvSpPr/>
          <p:nvPr/>
        </p:nvSpPr>
        <p:spPr>
          <a:xfrm>
            <a:off x="4343400" y="1691640"/>
            <a:ext cx="3520440" cy="260604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4544568" y="1911095"/>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4456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132E52"/>
                </a:solidFill>
                <a:latin typeface="Calibri"/>
              </a:rPr>
              <a:t>DOWNWARD</a:t>
            </a:r>
          </a:p>
        </p:txBody>
      </p:sp>
      <p:sp>
        <p:nvSpPr>
          <p:cNvPr id="15" name="TextBox 14"/>
          <p:cNvSpPr txBox="1"/>
          <p:nvPr/>
        </p:nvSpPr>
        <p:spPr>
          <a:xfrm>
            <a:off x="4544568" y="2386584"/>
            <a:ext cx="3118104" cy="457200"/>
          </a:xfrm>
          <a:prstGeom prst="rect">
            <a:avLst/>
          </a:prstGeom>
          <a:noFill/>
        </p:spPr>
        <p:txBody>
          <a:bodyPr wrap="square" anchor="t" lIns="0" rIns="0" tIns="0" bIns="0"/>
          <a:lstStyle/>
          <a:p>
            <a:pPr algn="l">
              <a:lnSpc>
                <a:spcPct val="110000"/>
              </a:lnSpc>
              <a:spcAft>
                <a:spcPts val="0"/>
              </a:spcAft>
            </a:pPr>
            <a:r>
              <a:rPr sz="2000" b="1" i="0">
                <a:solidFill>
                  <a:srgbClr val="1C2433"/>
                </a:solidFill>
                <a:latin typeface="Calibri"/>
              </a:rPr>
              <a:t>Inheritance</a:t>
            </a:r>
          </a:p>
        </p:txBody>
      </p:sp>
      <p:sp>
        <p:nvSpPr>
          <p:cNvPr id="16" name="TextBox 15"/>
          <p:cNvSpPr txBox="1"/>
          <p:nvPr/>
        </p:nvSpPr>
        <p:spPr>
          <a:xfrm>
            <a:off x="4544568" y="2880360"/>
            <a:ext cx="3118104" cy="1453896"/>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Higher scopes shape lower ones automatically. A company policy guides every project; a team convention becomes each member's default. New members inherit context instantly.</a:t>
            </a:r>
          </a:p>
        </p:txBody>
      </p:sp>
      <p:sp>
        <p:nvSpPr>
          <p:cNvPr id="17" name="Rounded Rectangle 16"/>
          <p:cNvSpPr/>
          <p:nvPr/>
        </p:nvSpPr>
        <p:spPr>
          <a:xfrm>
            <a:off x="8092440" y="1691640"/>
            <a:ext cx="3520440" cy="260604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8293608" y="1911095"/>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29360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E89B2C"/>
                </a:solidFill>
                <a:latin typeface="Calibri"/>
              </a:rPr>
              <a:t>SIDEWAYS</a:t>
            </a:r>
          </a:p>
        </p:txBody>
      </p:sp>
      <p:sp>
        <p:nvSpPr>
          <p:cNvPr id="20" name="TextBox 19"/>
          <p:cNvSpPr txBox="1"/>
          <p:nvPr/>
        </p:nvSpPr>
        <p:spPr>
          <a:xfrm>
            <a:off x="8293608" y="2386584"/>
            <a:ext cx="3118104" cy="457200"/>
          </a:xfrm>
          <a:prstGeom prst="rect">
            <a:avLst/>
          </a:prstGeom>
          <a:noFill/>
        </p:spPr>
        <p:txBody>
          <a:bodyPr wrap="square" anchor="t" lIns="0" rIns="0" tIns="0" bIns="0"/>
          <a:lstStyle/>
          <a:p>
            <a:pPr algn="l">
              <a:lnSpc>
                <a:spcPct val="110000"/>
              </a:lnSpc>
              <a:spcAft>
                <a:spcPts val="0"/>
              </a:spcAft>
            </a:pPr>
            <a:r>
              <a:rPr sz="2000" b="1" i="0">
                <a:solidFill>
                  <a:srgbClr val="1C2433"/>
                </a:solidFill>
                <a:latin typeface="Calibri"/>
              </a:rPr>
              <a:t>Synthesis</a:t>
            </a:r>
          </a:p>
        </p:txBody>
      </p:sp>
      <p:sp>
        <p:nvSpPr>
          <p:cNvPr id="21" name="TextBox 20"/>
          <p:cNvSpPr txBox="1"/>
          <p:nvPr/>
        </p:nvSpPr>
        <p:spPr>
          <a:xfrm>
            <a:off x="8293608" y="2880360"/>
            <a:ext cx="3118104" cy="1453896"/>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Several team memories combine into project memory; several projects combine into organizational memory. Patterns emerge that no single team could see.</a:t>
            </a:r>
          </a:p>
        </p:txBody>
      </p:sp>
      <p:graphicFrame>
        <p:nvGraphicFramePr>
          <p:cNvPr id="22" name="Table 21"/>
          <p:cNvGraphicFramePr>
            <a:graphicFrameLocks noGrp="1"/>
          </p:cNvGraphicFramePr>
          <p:nvPr/>
        </p:nvGraphicFramePr>
        <p:xfrm>
          <a:off x="594360" y="4526280"/>
          <a:ext cx="10972800" cy="1536192"/>
        </p:xfrm>
        <a:graphic>
          <a:graphicData uri="http://schemas.openxmlformats.org/drawingml/2006/table">
            <a:tbl>
              <a:tblPr firstRow="0" bandRow="0">
                <a:tableStyleId>{5C22544A-7EE6-4342-B048-85BDC9FD1C3A}</a:tableStyleId>
              </a:tblPr>
              <a:tblGrid>
                <a:gridCol w="5486400"/>
                <a:gridCol w="5486400"/>
              </a:tblGrid>
              <a:tr h="384048">
                <a:tc>
                  <a:txBody>
                    <a:bodyPr wrap="square"/>
                    <a:lstStyle/>
                    <a:p>
                      <a:pPr algn="l">
                        <a:lnSpc>
                          <a:spcPct val="105000"/>
                        </a:lnSpc>
                        <a:spcAft>
                          <a:spcPts val="0"/>
                        </a:spcAft>
                      </a:pPr>
                      <a:r>
                        <a:rPr sz="1300" b="1" i="0">
                          <a:solidFill>
                            <a:srgbClr val="FFFFFF"/>
                          </a:solidFill>
                          <a:latin typeface="Calibri"/>
                        </a:rPr>
                        <a:t>Without flow</a:t>
                      </a:r>
                    </a:p>
                  </a:txBody>
                  <a:tcPr marL="128016" marR="128016" marT="54864" marB="54864" anchor="ctr">
                    <a:solidFill>
                      <a:srgbClr val="0B1F3A"/>
                    </a:solidFill>
                  </a:tcPr>
                </a:tc>
                <a:tc>
                  <a:txBody>
                    <a:bodyPr wrap="square"/>
                    <a:lstStyle/>
                    <a:p>
                      <a:pPr algn="l">
                        <a:lnSpc>
                          <a:spcPct val="105000"/>
                        </a:lnSpc>
                        <a:spcAft>
                          <a:spcPts val="0"/>
                        </a:spcAft>
                      </a:pPr>
                      <a:r>
                        <a:rPr sz="1300" b="1" i="0">
                          <a:solidFill>
                            <a:srgbClr val="FFFFFF"/>
                          </a:solidFill>
                          <a:latin typeface="Calibri"/>
                        </a:rPr>
                        <a:t>With flow</a:t>
                      </a:r>
                    </a:p>
                  </a:txBody>
                  <a:tcPr marL="128016" marR="128016" marT="54864" marB="54864" anchor="ctr">
                    <a:solidFill>
                      <a:srgbClr val="0B1F3A"/>
                    </a:solidFill>
                  </a:tcPr>
                </a:tc>
              </a:tr>
              <a:tr h="384048">
                <a:tc>
                  <a:txBody>
                    <a:bodyPr wrap="square"/>
                    <a:lstStyle/>
                    <a:p>
                      <a:pPr algn="l">
                        <a:lnSpc>
                          <a:spcPct val="105000"/>
                        </a:lnSpc>
                        <a:spcAft>
                          <a:spcPts val="0"/>
                        </a:spcAft>
                      </a:pPr>
                      <a:r>
                        <a:rPr sz="1350" b="0" i="0">
                          <a:solidFill>
                            <a:srgbClr val="1C2433"/>
                          </a:solidFill>
                          <a:latin typeface="Calibri"/>
                        </a:rPr>
                        <a:t>Each person re-teaches their AI from scratch</a:t>
                      </a:r>
                    </a:p>
                  </a:txBody>
                  <a:tcPr marL="128016" marR="128016" marT="54864" marB="54864" anchor="ctr">
                    <a:solidFill>
                      <a:srgbClr val="FFFFFF"/>
                    </a:solidFill>
                  </a:tcPr>
                </a:tc>
                <a:tc>
                  <a:txBody>
                    <a:bodyPr wrap="square"/>
                    <a:lstStyle/>
                    <a:p>
                      <a:pPr algn="l">
                        <a:lnSpc>
                          <a:spcPct val="105000"/>
                        </a:lnSpc>
                        <a:spcAft>
                          <a:spcPts val="0"/>
                        </a:spcAft>
                      </a:pPr>
                      <a:r>
                        <a:rPr sz="1350" b="0" i="0">
                          <a:solidFill>
                            <a:srgbClr val="5B6678"/>
                          </a:solidFill>
                          <a:latin typeface="Calibri"/>
                        </a:rPr>
                        <a:t>Preferences follow the person to every AI tool</a:t>
                      </a:r>
                    </a:p>
                  </a:txBody>
                  <a:tcPr marL="128016" marR="128016" marT="54864" marB="54864" anchor="ctr">
                    <a:solidFill>
                      <a:srgbClr val="FFFFFF"/>
                    </a:solidFill>
                  </a:tcPr>
                </a:tc>
              </a:tr>
              <a:tr h="384048">
                <a:tc>
                  <a:txBody>
                    <a:bodyPr wrap="square"/>
                    <a:lstStyle/>
                    <a:p>
                      <a:pPr algn="l">
                        <a:lnSpc>
                          <a:spcPct val="105000"/>
                        </a:lnSpc>
                        <a:spcAft>
                          <a:spcPts val="0"/>
                        </a:spcAft>
                      </a:pPr>
                      <a:r>
                        <a:rPr sz="1350" b="0" i="0">
                          <a:solidFill>
                            <a:srgbClr val="1C2433"/>
                          </a:solidFill>
                          <a:latin typeface="Calibri"/>
                        </a:rPr>
                        <a:t>Team lessons never leave the team</a:t>
                      </a:r>
                    </a:p>
                  </a:txBody>
                  <a:tcPr marL="128016" marR="128016" marT="54864" marB="54864" anchor="ctr">
                    <a:solidFill>
                      <a:srgbClr val="F7F8FA"/>
                    </a:solidFill>
                  </a:tcPr>
                </a:tc>
                <a:tc>
                  <a:txBody>
                    <a:bodyPr wrap="square"/>
                    <a:lstStyle/>
                    <a:p>
                      <a:pPr algn="l">
                        <a:lnSpc>
                          <a:spcPct val="105000"/>
                        </a:lnSpc>
                        <a:spcAft>
                          <a:spcPts val="0"/>
                        </a:spcAft>
                      </a:pPr>
                      <a:r>
                        <a:rPr sz="1350" b="0" i="0">
                          <a:solidFill>
                            <a:srgbClr val="5B6678"/>
                          </a:solidFill>
                          <a:latin typeface="Calibri"/>
                        </a:rPr>
                        <a:t>Approved patterns become company standards</a:t>
                      </a:r>
                    </a:p>
                  </a:txBody>
                  <a:tcPr marL="128016" marR="128016" marT="54864" marB="54864" anchor="ctr">
                    <a:solidFill>
                      <a:srgbClr val="F7F8FA"/>
                    </a:solidFill>
                  </a:tcPr>
                </a:tc>
              </a:tr>
              <a:tr h="384048">
                <a:tc>
                  <a:txBody>
                    <a:bodyPr wrap="square"/>
                    <a:lstStyle/>
                    <a:p>
                      <a:pPr algn="l">
                        <a:lnSpc>
                          <a:spcPct val="105000"/>
                        </a:lnSpc>
                        <a:spcAft>
                          <a:spcPts val="0"/>
                        </a:spcAft>
                      </a:pPr>
                      <a:r>
                        <a:rPr sz="1350" b="0" i="0">
                          <a:solidFill>
                            <a:srgbClr val="1C2433"/>
                          </a:solidFill>
                          <a:latin typeface="Calibri"/>
                        </a:rPr>
                        <a:t>Compliance has no visibility</a:t>
                      </a:r>
                    </a:p>
                  </a:txBody>
                  <a:tcPr marL="128016" marR="128016" marT="54864" marB="54864" anchor="ctr">
                    <a:solidFill>
                      <a:srgbClr val="FFFFFF"/>
                    </a:solidFill>
                  </a:tcPr>
                </a:tc>
                <a:tc>
                  <a:txBody>
                    <a:bodyPr wrap="square"/>
                    <a:lstStyle/>
                    <a:p>
                      <a:pPr algn="l">
                        <a:lnSpc>
                          <a:spcPct val="105000"/>
                        </a:lnSpc>
                        <a:spcAft>
                          <a:spcPts val="0"/>
                        </a:spcAft>
                      </a:pPr>
                      <a:r>
                        <a:rPr sz="1350" b="0" i="0">
                          <a:solidFill>
                            <a:srgbClr val="5B6678"/>
                          </a:solidFill>
                          <a:latin typeface="Calibri"/>
                        </a:rPr>
                        <a:t>Every promotion is logged, anonymous and auditable</a:t>
                      </a:r>
                    </a:p>
                  </a:txBody>
                  <a:tcPr marL="128016" marR="128016" marT="54864" marB="54864" anchor="ctr">
                    <a:solidFill>
                      <a:srgbClr val="FFFFFF"/>
                    </a:solidFill>
                  </a:tcPr>
                </a:tc>
              </a:tr>
            </a:tbl>
          </a:graphicData>
        </a:graphic>
      </p:graphicFrame>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IDEA</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How a single insight would travel</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11</a:t>
            </a:r>
          </a:p>
        </p:txBody>
      </p:sp>
      <p:sp>
        <p:nvSpPr>
          <p:cNvPr id="7" name="Rectangle 6"/>
          <p:cNvSpPr/>
          <p:nvPr/>
        </p:nvSpPr>
        <p:spPr>
          <a:xfrm>
            <a:off x="868680" y="2194560"/>
            <a:ext cx="10607040" cy="45720"/>
          </a:xfrm>
          <a:prstGeom prst="rect">
            <a:avLst/>
          </a:prstGeom>
          <a:solidFill>
            <a:srgbClr val="D9DE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704088" y="1938528"/>
            <a:ext cx="548640" cy="548640"/>
          </a:xfrm>
          <a:prstGeom prst="ellipse">
            <a:avLst/>
          </a:prstGeom>
          <a:solidFill>
            <a:srgbClr val="4E9F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04088" y="1938528"/>
            <a:ext cx="548640" cy="548640"/>
          </a:xfrm>
          <a:prstGeom prst="rect">
            <a:avLst/>
          </a:prstGeom>
          <a:noFill/>
        </p:spPr>
        <p:txBody>
          <a:bodyPr wrap="square" anchor="ctr" lIns="0" rIns="0" tIns="0" bIns="0"/>
          <a:lstStyle/>
          <a:p>
            <a:pPr algn="ctr">
              <a:lnSpc>
                <a:spcPct val="110000"/>
              </a:lnSpc>
              <a:spcAft>
                <a:spcPts val="0"/>
              </a:spcAft>
            </a:pPr>
            <a:r>
              <a:rPr sz="1800" b="1" i="0">
                <a:solidFill>
                  <a:srgbClr val="FFFFFF"/>
                </a:solidFill>
                <a:latin typeface="Calibri"/>
              </a:rPr>
              <a:t>1</a:t>
            </a:r>
          </a:p>
        </p:txBody>
      </p:sp>
      <p:sp>
        <p:nvSpPr>
          <p:cNvPr id="10" name="TextBox 9"/>
          <p:cNvSpPr txBox="1"/>
          <p:nvPr/>
        </p:nvSpPr>
        <p:spPr>
          <a:xfrm>
            <a:off x="594360" y="2651760"/>
            <a:ext cx="1737360" cy="365760"/>
          </a:xfrm>
          <a:prstGeom prst="rect">
            <a:avLst/>
          </a:prstGeom>
          <a:noFill/>
        </p:spPr>
        <p:txBody>
          <a:bodyPr wrap="square" anchor="t" lIns="0" rIns="0" tIns="0" bIns="0"/>
          <a:lstStyle/>
          <a:p>
            <a:pPr algn="l">
              <a:lnSpc>
                <a:spcPct val="110000"/>
              </a:lnSpc>
              <a:spcAft>
                <a:spcPts val="0"/>
              </a:spcAft>
            </a:pPr>
            <a:r>
              <a:rPr sz="1600" b="1" i="0">
                <a:solidFill>
                  <a:srgbClr val="0B1F3A"/>
                </a:solidFill>
                <a:latin typeface="Calibri"/>
              </a:rPr>
              <a:t>Personal</a:t>
            </a:r>
          </a:p>
        </p:txBody>
      </p:sp>
      <p:sp>
        <p:nvSpPr>
          <p:cNvPr id="11" name="TextBox 10"/>
          <p:cNvSpPr txBox="1"/>
          <p:nvPr/>
        </p:nvSpPr>
        <p:spPr>
          <a:xfrm>
            <a:off x="594360" y="3035808"/>
            <a:ext cx="1719072" cy="1920240"/>
          </a:xfrm>
          <a:prstGeom prst="rect">
            <a:avLst/>
          </a:prstGeom>
          <a:noFill/>
        </p:spPr>
        <p:txBody>
          <a:bodyPr wrap="square" anchor="t" lIns="0" rIns="0" tIns="0" bIns="0"/>
          <a:lstStyle/>
          <a:p>
            <a:pPr algn="l">
              <a:lnSpc>
                <a:spcPct val="112000"/>
              </a:lnSpc>
              <a:spcAft>
                <a:spcPts val="0"/>
              </a:spcAft>
            </a:pPr>
            <a:r>
              <a:rPr sz="1250" b="0" i="0">
                <a:solidFill>
                  <a:srgbClr val="5B6678"/>
                </a:solidFill>
                <a:latin typeface="Calibri"/>
              </a:rPr>
              <a:t>Alice's note: “I prefer blue-green deploys with a 5-minute canary.” Private to her.</a:t>
            </a:r>
          </a:p>
        </p:txBody>
      </p:sp>
      <p:sp>
        <p:nvSpPr>
          <p:cNvPr id="12" name="Oval 11"/>
          <p:cNvSpPr/>
          <p:nvPr/>
        </p:nvSpPr>
        <p:spPr>
          <a:xfrm>
            <a:off x="2551176" y="1938528"/>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2551176" y="1938528"/>
            <a:ext cx="548640" cy="548640"/>
          </a:xfrm>
          <a:prstGeom prst="rect">
            <a:avLst/>
          </a:prstGeom>
          <a:noFill/>
        </p:spPr>
        <p:txBody>
          <a:bodyPr wrap="square" anchor="ctr" lIns="0" rIns="0" tIns="0" bIns="0"/>
          <a:lstStyle/>
          <a:p>
            <a:pPr algn="ctr">
              <a:lnSpc>
                <a:spcPct val="110000"/>
              </a:lnSpc>
              <a:spcAft>
                <a:spcPts val="0"/>
              </a:spcAft>
            </a:pPr>
            <a:r>
              <a:rPr sz="1800" b="1" i="0">
                <a:solidFill>
                  <a:srgbClr val="FFFFFF"/>
                </a:solidFill>
                <a:latin typeface="Calibri"/>
              </a:rPr>
              <a:t>2</a:t>
            </a:r>
          </a:p>
        </p:txBody>
      </p:sp>
      <p:sp>
        <p:nvSpPr>
          <p:cNvPr id="14" name="TextBox 13"/>
          <p:cNvSpPr txBox="1"/>
          <p:nvPr/>
        </p:nvSpPr>
        <p:spPr>
          <a:xfrm>
            <a:off x="2441448" y="2651760"/>
            <a:ext cx="1737360" cy="365760"/>
          </a:xfrm>
          <a:prstGeom prst="rect">
            <a:avLst/>
          </a:prstGeom>
          <a:noFill/>
        </p:spPr>
        <p:txBody>
          <a:bodyPr wrap="square" anchor="t" lIns="0" rIns="0" tIns="0" bIns="0"/>
          <a:lstStyle/>
          <a:p>
            <a:pPr algn="l">
              <a:lnSpc>
                <a:spcPct val="110000"/>
              </a:lnSpc>
              <a:spcAft>
                <a:spcPts val="0"/>
              </a:spcAft>
            </a:pPr>
            <a:r>
              <a:rPr sz="1600" b="1" i="0">
                <a:solidFill>
                  <a:srgbClr val="0B1F3A"/>
                </a:solidFill>
                <a:latin typeface="Calibri"/>
              </a:rPr>
              <a:t>Agent</a:t>
            </a:r>
          </a:p>
        </p:txBody>
      </p:sp>
      <p:sp>
        <p:nvSpPr>
          <p:cNvPr id="15" name="TextBox 14"/>
          <p:cNvSpPr txBox="1"/>
          <p:nvPr/>
        </p:nvSpPr>
        <p:spPr>
          <a:xfrm>
            <a:off x="2441448" y="3035808"/>
            <a:ext cx="1719072" cy="1920240"/>
          </a:xfrm>
          <a:prstGeom prst="rect">
            <a:avLst/>
          </a:prstGeom>
          <a:noFill/>
        </p:spPr>
        <p:txBody>
          <a:bodyPr wrap="square" anchor="t" lIns="0" rIns="0" tIns="0" bIns="0"/>
          <a:lstStyle/>
          <a:p>
            <a:pPr algn="l">
              <a:lnSpc>
                <a:spcPct val="112000"/>
              </a:lnSpc>
              <a:spcAft>
                <a:spcPts val="0"/>
              </a:spcAft>
            </a:pPr>
            <a:r>
              <a:rPr sz="1250" b="0" i="0">
                <a:solidFill>
                  <a:srgbClr val="5B6678"/>
                </a:solidFill>
                <a:latin typeface="Calibri"/>
              </a:rPr>
              <a:t>Her coding agent learns the pattern succeeded 9 out of 10 times.</a:t>
            </a:r>
          </a:p>
        </p:txBody>
      </p:sp>
      <p:sp>
        <p:nvSpPr>
          <p:cNvPr id="16" name="Oval 15"/>
          <p:cNvSpPr/>
          <p:nvPr/>
        </p:nvSpPr>
        <p:spPr>
          <a:xfrm>
            <a:off x="4398264" y="1938528"/>
            <a:ext cx="548640" cy="548640"/>
          </a:xfrm>
          <a:prstGeom prst="ellipse">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4398264" y="1938528"/>
            <a:ext cx="548640" cy="548640"/>
          </a:xfrm>
          <a:prstGeom prst="rect">
            <a:avLst/>
          </a:prstGeom>
          <a:noFill/>
        </p:spPr>
        <p:txBody>
          <a:bodyPr wrap="square" anchor="ctr" lIns="0" rIns="0" tIns="0" bIns="0"/>
          <a:lstStyle/>
          <a:p>
            <a:pPr algn="ctr">
              <a:lnSpc>
                <a:spcPct val="110000"/>
              </a:lnSpc>
              <a:spcAft>
                <a:spcPts val="0"/>
              </a:spcAft>
            </a:pPr>
            <a:r>
              <a:rPr sz="1800" b="1" i="0">
                <a:solidFill>
                  <a:srgbClr val="FFFFFF"/>
                </a:solidFill>
                <a:latin typeface="Calibri"/>
              </a:rPr>
              <a:t>3</a:t>
            </a:r>
          </a:p>
        </p:txBody>
      </p:sp>
      <p:sp>
        <p:nvSpPr>
          <p:cNvPr id="18" name="TextBox 17"/>
          <p:cNvSpPr txBox="1"/>
          <p:nvPr/>
        </p:nvSpPr>
        <p:spPr>
          <a:xfrm>
            <a:off x="4288536" y="2651760"/>
            <a:ext cx="1737360" cy="365760"/>
          </a:xfrm>
          <a:prstGeom prst="rect">
            <a:avLst/>
          </a:prstGeom>
          <a:noFill/>
        </p:spPr>
        <p:txBody>
          <a:bodyPr wrap="square" anchor="t" lIns="0" rIns="0" tIns="0" bIns="0"/>
          <a:lstStyle/>
          <a:p>
            <a:pPr algn="l">
              <a:lnSpc>
                <a:spcPct val="110000"/>
              </a:lnSpc>
              <a:spcAft>
                <a:spcPts val="0"/>
              </a:spcAft>
            </a:pPr>
            <a:r>
              <a:rPr sz="1600" b="1" i="0">
                <a:solidFill>
                  <a:srgbClr val="0B1F3A"/>
                </a:solidFill>
                <a:latin typeface="Calibri"/>
              </a:rPr>
              <a:t>User</a:t>
            </a:r>
          </a:p>
        </p:txBody>
      </p:sp>
      <p:sp>
        <p:nvSpPr>
          <p:cNvPr id="19" name="TextBox 18"/>
          <p:cNvSpPr txBox="1"/>
          <p:nvPr/>
        </p:nvSpPr>
        <p:spPr>
          <a:xfrm>
            <a:off x="4288536" y="3035808"/>
            <a:ext cx="1719072" cy="1920240"/>
          </a:xfrm>
          <a:prstGeom prst="rect">
            <a:avLst/>
          </a:prstGeom>
          <a:noFill/>
        </p:spPr>
        <p:txBody>
          <a:bodyPr wrap="square" anchor="t" lIns="0" rIns="0" tIns="0" bIns="0"/>
          <a:lstStyle/>
          <a:p>
            <a:pPr algn="l">
              <a:lnSpc>
                <a:spcPct val="112000"/>
              </a:lnSpc>
              <a:spcAft>
                <a:spcPts val="0"/>
              </a:spcAft>
            </a:pPr>
            <a:r>
              <a:rPr sz="1250" b="0" i="0">
                <a:solidFill>
                  <a:srgbClr val="5B6678"/>
                </a:solidFill>
                <a:latin typeface="Calibri"/>
              </a:rPr>
              <a:t>Her profile records “prefers canary rollouts” — every AI tool she uses respects it.</a:t>
            </a:r>
          </a:p>
        </p:txBody>
      </p:sp>
      <p:sp>
        <p:nvSpPr>
          <p:cNvPr id="20" name="Oval 19"/>
          <p:cNvSpPr/>
          <p:nvPr/>
        </p:nvSpPr>
        <p:spPr>
          <a:xfrm>
            <a:off x="6245352" y="1938528"/>
            <a:ext cx="548640" cy="548640"/>
          </a:xfrm>
          <a:prstGeom prst="ellipse">
            <a:avLst/>
          </a:prstGeom>
          <a:solidFill>
            <a:srgbClr val="1F5F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6245352" y="1938528"/>
            <a:ext cx="548640" cy="548640"/>
          </a:xfrm>
          <a:prstGeom prst="rect">
            <a:avLst/>
          </a:prstGeom>
          <a:noFill/>
        </p:spPr>
        <p:txBody>
          <a:bodyPr wrap="square" anchor="ctr" lIns="0" rIns="0" tIns="0" bIns="0"/>
          <a:lstStyle/>
          <a:p>
            <a:pPr algn="ctr">
              <a:lnSpc>
                <a:spcPct val="110000"/>
              </a:lnSpc>
              <a:spcAft>
                <a:spcPts val="0"/>
              </a:spcAft>
            </a:pPr>
            <a:r>
              <a:rPr sz="1800" b="1" i="0">
                <a:solidFill>
                  <a:srgbClr val="FFFFFF"/>
                </a:solidFill>
                <a:latin typeface="Calibri"/>
              </a:rPr>
              <a:t>4</a:t>
            </a:r>
          </a:p>
        </p:txBody>
      </p:sp>
      <p:sp>
        <p:nvSpPr>
          <p:cNvPr id="22" name="TextBox 21"/>
          <p:cNvSpPr txBox="1"/>
          <p:nvPr/>
        </p:nvSpPr>
        <p:spPr>
          <a:xfrm>
            <a:off x="6135624" y="2651760"/>
            <a:ext cx="1737360" cy="365760"/>
          </a:xfrm>
          <a:prstGeom prst="rect">
            <a:avLst/>
          </a:prstGeom>
          <a:noFill/>
        </p:spPr>
        <p:txBody>
          <a:bodyPr wrap="square" anchor="t" lIns="0" rIns="0" tIns="0" bIns="0"/>
          <a:lstStyle/>
          <a:p>
            <a:pPr algn="l">
              <a:lnSpc>
                <a:spcPct val="110000"/>
              </a:lnSpc>
              <a:spcAft>
                <a:spcPts val="0"/>
              </a:spcAft>
            </a:pPr>
            <a:r>
              <a:rPr sz="1600" b="1" i="0">
                <a:solidFill>
                  <a:srgbClr val="0B1F3A"/>
                </a:solidFill>
                <a:latin typeface="Calibri"/>
              </a:rPr>
              <a:t>Team</a:t>
            </a:r>
          </a:p>
        </p:txBody>
      </p:sp>
      <p:sp>
        <p:nvSpPr>
          <p:cNvPr id="23" name="TextBox 22"/>
          <p:cNvSpPr txBox="1"/>
          <p:nvPr/>
        </p:nvSpPr>
        <p:spPr>
          <a:xfrm>
            <a:off x="6135624" y="3035808"/>
            <a:ext cx="1719072" cy="1920240"/>
          </a:xfrm>
          <a:prstGeom prst="rect">
            <a:avLst/>
          </a:prstGeom>
          <a:noFill/>
        </p:spPr>
        <p:txBody>
          <a:bodyPr wrap="square" anchor="t" lIns="0" rIns="0" tIns="0" bIns="0"/>
          <a:lstStyle/>
          <a:p>
            <a:pPr algn="l">
              <a:lnSpc>
                <a:spcPct val="112000"/>
              </a:lnSpc>
              <a:spcAft>
                <a:spcPts val="0"/>
              </a:spcAft>
            </a:pPr>
            <a:r>
              <a:rPr sz="1250" b="0" i="0">
                <a:solidFill>
                  <a:srgbClr val="5B6678"/>
                </a:solidFill>
                <a:latin typeface="Calibri"/>
              </a:rPr>
              <a:t>Three teammates find the same pattern. The lead approves it. Alice's name is removed.</a:t>
            </a:r>
          </a:p>
        </p:txBody>
      </p:sp>
      <p:sp>
        <p:nvSpPr>
          <p:cNvPr id="24" name="Oval 23"/>
          <p:cNvSpPr/>
          <p:nvPr/>
        </p:nvSpPr>
        <p:spPr>
          <a:xfrm>
            <a:off x="8092440" y="1938528"/>
            <a:ext cx="548640" cy="548640"/>
          </a:xfrm>
          <a:prstGeom prst="ellipse">
            <a:avLst/>
          </a:prstGeom>
          <a:solidFill>
            <a:srgbClr val="173D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092440" y="1938528"/>
            <a:ext cx="548640" cy="548640"/>
          </a:xfrm>
          <a:prstGeom prst="rect">
            <a:avLst/>
          </a:prstGeom>
          <a:noFill/>
        </p:spPr>
        <p:txBody>
          <a:bodyPr wrap="square" anchor="ctr" lIns="0" rIns="0" tIns="0" bIns="0"/>
          <a:lstStyle/>
          <a:p>
            <a:pPr algn="ctr">
              <a:lnSpc>
                <a:spcPct val="110000"/>
              </a:lnSpc>
              <a:spcAft>
                <a:spcPts val="0"/>
              </a:spcAft>
            </a:pPr>
            <a:r>
              <a:rPr sz="1800" b="1" i="0">
                <a:solidFill>
                  <a:srgbClr val="FFFFFF"/>
                </a:solidFill>
                <a:latin typeface="Calibri"/>
              </a:rPr>
              <a:t>5</a:t>
            </a:r>
          </a:p>
        </p:txBody>
      </p:sp>
      <p:sp>
        <p:nvSpPr>
          <p:cNvPr id="26" name="TextBox 25"/>
          <p:cNvSpPr txBox="1"/>
          <p:nvPr/>
        </p:nvSpPr>
        <p:spPr>
          <a:xfrm>
            <a:off x="7982712" y="2651760"/>
            <a:ext cx="1737360" cy="365760"/>
          </a:xfrm>
          <a:prstGeom prst="rect">
            <a:avLst/>
          </a:prstGeom>
          <a:noFill/>
        </p:spPr>
        <p:txBody>
          <a:bodyPr wrap="square" anchor="t" lIns="0" rIns="0" tIns="0" bIns="0"/>
          <a:lstStyle/>
          <a:p>
            <a:pPr algn="l">
              <a:lnSpc>
                <a:spcPct val="110000"/>
              </a:lnSpc>
              <a:spcAft>
                <a:spcPts val="0"/>
              </a:spcAft>
            </a:pPr>
            <a:r>
              <a:rPr sz="1600" b="1" i="0">
                <a:solidFill>
                  <a:srgbClr val="0B1F3A"/>
                </a:solidFill>
                <a:latin typeface="Calibri"/>
              </a:rPr>
              <a:t>Project</a:t>
            </a:r>
          </a:p>
        </p:txBody>
      </p:sp>
      <p:sp>
        <p:nvSpPr>
          <p:cNvPr id="27" name="TextBox 26"/>
          <p:cNvSpPr txBox="1"/>
          <p:nvPr/>
        </p:nvSpPr>
        <p:spPr>
          <a:xfrm>
            <a:off x="7982712" y="3035808"/>
            <a:ext cx="1719072" cy="1920240"/>
          </a:xfrm>
          <a:prstGeom prst="rect">
            <a:avLst/>
          </a:prstGeom>
          <a:noFill/>
        </p:spPr>
        <p:txBody>
          <a:bodyPr wrap="square" anchor="t" lIns="0" rIns="0" tIns="0" bIns="0"/>
          <a:lstStyle/>
          <a:p>
            <a:pPr algn="l">
              <a:lnSpc>
                <a:spcPct val="112000"/>
              </a:lnSpc>
              <a:spcAft>
                <a:spcPts val="0"/>
              </a:spcAft>
            </a:pPr>
            <a:r>
              <a:rPr sz="1250" b="0" i="0">
                <a:solidFill>
                  <a:srgbClr val="5B6678"/>
                </a:solidFill>
                <a:latin typeface="Calibri"/>
              </a:rPr>
              <a:t>Adopted across the Payments project — now it guides three teams.</a:t>
            </a:r>
          </a:p>
        </p:txBody>
      </p:sp>
      <p:sp>
        <p:nvSpPr>
          <p:cNvPr id="28" name="Oval 27"/>
          <p:cNvSpPr/>
          <p:nvPr/>
        </p:nvSpPr>
        <p:spPr>
          <a:xfrm>
            <a:off x="9939528" y="1938528"/>
            <a:ext cx="548640" cy="548640"/>
          </a:xfrm>
          <a:prstGeom prst="ellipse">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9939528" y="1938528"/>
            <a:ext cx="548640" cy="548640"/>
          </a:xfrm>
          <a:prstGeom prst="rect">
            <a:avLst/>
          </a:prstGeom>
          <a:noFill/>
        </p:spPr>
        <p:txBody>
          <a:bodyPr wrap="square" anchor="ctr" lIns="0" rIns="0" tIns="0" bIns="0"/>
          <a:lstStyle/>
          <a:p>
            <a:pPr algn="ctr">
              <a:lnSpc>
                <a:spcPct val="110000"/>
              </a:lnSpc>
              <a:spcAft>
                <a:spcPts val="0"/>
              </a:spcAft>
            </a:pPr>
            <a:r>
              <a:rPr sz="1800" b="1" i="0">
                <a:solidFill>
                  <a:srgbClr val="FFFFFF"/>
                </a:solidFill>
                <a:latin typeface="Calibri"/>
              </a:rPr>
              <a:t>6</a:t>
            </a:r>
          </a:p>
        </p:txBody>
      </p:sp>
      <p:sp>
        <p:nvSpPr>
          <p:cNvPr id="30" name="TextBox 29"/>
          <p:cNvSpPr txBox="1"/>
          <p:nvPr/>
        </p:nvSpPr>
        <p:spPr>
          <a:xfrm>
            <a:off x="9829800" y="2651760"/>
            <a:ext cx="1737360" cy="365760"/>
          </a:xfrm>
          <a:prstGeom prst="rect">
            <a:avLst/>
          </a:prstGeom>
          <a:noFill/>
        </p:spPr>
        <p:txBody>
          <a:bodyPr wrap="square" anchor="t" lIns="0" rIns="0" tIns="0" bIns="0"/>
          <a:lstStyle/>
          <a:p>
            <a:pPr algn="l">
              <a:lnSpc>
                <a:spcPct val="110000"/>
              </a:lnSpc>
              <a:spcAft>
                <a:spcPts val="0"/>
              </a:spcAft>
            </a:pPr>
            <a:r>
              <a:rPr sz="1600" b="1" i="0">
                <a:solidFill>
                  <a:srgbClr val="0B1F3A"/>
                </a:solidFill>
                <a:latin typeface="Calibri"/>
              </a:rPr>
              <a:t>Organization</a:t>
            </a:r>
          </a:p>
        </p:txBody>
      </p:sp>
      <p:sp>
        <p:nvSpPr>
          <p:cNvPr id="31" name="TextBox 30"/>
          <p:cNvSpPr txBox="1"/>
          <p:nvPr/>
        </p:nvSpPr>
        <p:spPr>
          <a:xfrm>
            <a:off x="9829800" y="3035808"/>
            <a:ext cx="1719072" cy="1920240"/>
          </a:xfrm>
          <a:prstGeom prst="rect">
            <a:avLst/>
          </a:prstGeom>
          <a:noFill/>
        </p:spPr>
        <p:txBody>
          <a:bodyPr wrap="square" anchor="t" lIns="0" rIns="0" tIns="0" bIns="0"/>
          <a:lstStyle/>
          <a:p>
            <a:pPr algn="l">
              <a:lnSpc>
                <a:spcPct val="112000"/>
              </a:lnSpc>
              <a:spcAft>
                <a:spcPts val="0"/>
              </a:spcAft>
            </a:pPr>
            <a:r>
              <a:rPr sz="1250" b="0" i="0">
                <a:solidFill>
                  <a:srgbClr val="5B6678"/>
                </a:solidFill>
                <a:latin typeface="Calibri"/>
              </a:rPr>
              <a:t>Proven in several projects, it becomes a company standard. New hires inherit it on day one.</a:t>
            </a:r>
          </a:p>
        </p:txBody>
      </p:sp>
      <p:sp>
        <p:nvSpPr>
          <p:cNvPr id="32" name="TextBox 31"/>
          <p:cNvSpPr txBox="1"/>
          <p:nvPr/>
        </p:nvSpPr>
        <p:spPr>
          <a:xfrm>
            <a:off x="594360" y="1481328"/>
            <a:ext cx="10972800" cy="365760"/>
          </a:xfrm>
          <a:prstGeom prst="rect">
            <a:avLst/>
          </a:prstGeom>
          <a:noFill/>
        </p:spPr>
        <p:txBody>
          <a:bodyPr wrap="square" anchor="t" lIns="0" rIns="0" tIns="0" bIns="0"/>
          <a:lstStyle/>
          <a:p>
            <a:pPr algn="l">
              <a:lnSpc>
                <a:spcPct val="110000"/>
              </a:lnSpc>
              <a:spcAft>
                <a:spcPts val="0"/>
              </a:spcAft>
            </a:pPr>
            <a:r>
              <a:rPr sz="1400" b="0" i="1">
                <a:solidFill>
                  <a:srgbClr val="5B6678"/>
                </a:solidFill>
                <a:latin typeface="Calibri"/>
              </a:rPr>
              <a:t>A developer discovers an efficient deployment pattern</a:t>
            </a:r>
          </a:p>
        </p:txBody>
      </p:sp>
      <p:sp>
        <p:nvSpPr>
          <p:cNvPr id="33" name="Rectangle 32"/>
          <p:cNvSpPr/>
          <p:nvPr/>
        </p:nvSpPr>
        <p:spPr>
          <a:xfrm>
            <a:off x="594360" y="5120640"/>
            <a:ext cx="10972800" cy="868680"/>
          </a:xfrm>
          <a:prstGeom prst="rect">
            <a:avLst/>
          </a:prstGeom>
          <a:solidFill>
            <a:srgbClr val="E3F4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Rectangle 33"/>
          <p:cNvSpPr/>
          <p:nvPr/>
        </p:nvSpPr>
        <p:spPr>
          <a:xfrm>
            <a:off x="594360" y="5120640"/>
            <a:ext cx="73152" cy="868680"/>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868680" y="5120640"/>
            <a:ext cx="10515600" cy="868680"/>
          </a:xfrm>
          <a:prstGeom prst="rect">
            <a:avLst/>
          </a:prstGeom>
          <a:noFill/>
        </p:spPr>
        <p:txBody>
          <a:bodyPr wrap="square" anchor="ctr" lIns="0" rIns="0" tIns="0" bIns="0"/>
          <a:lstStyle/>
          <a:p>
            <a:pPr algn="l">
              <a:lnSpc>
                <a:spcPct val="112000"/>
              </a:lnSpc>
              <a:spcAft>
                <a:spcPts val="0"/>
              </a:spcAft>
            </a:pPr>
            <a:r>
              <a:rPr sz="1450" b="1" i="0">
                <a:solidFill>
                  <a:srgbClr val="1C2433"/>
                </a:solidFill>
                <a:latin typeface="Calibri"/>
              </a:rPr>
              <a:t>What this delivers:  </a:t>
            </a:r>
            <a:r>
              <a:rPr sz="1450" b="0" i="0">
                <a:solidFill>
                  <a:srgbClr val="1C2433"/>
                </a:solidFill>
                <a:latin typeface="Calibri"/>
              </a:rPr>
              <a:t>an insight that used to live and die in one chat window compounds across the company — without leaking private context and without anyone re-teaching the system.</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TRUST</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Safety and control, designed in from day one</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12</a:t>
            </a:r>
          </a:p>
        </p:txBody>
      </p:sp>
      <p:sp>
        <p:nvSpPr>
          <p:cNvPr id="7" name="Rounded Rectangle 6"/>
          <p:cNvSpPr/>
          <p:nvPr/>
        </p:nvSpPr>
        <p:spPr>
          <a:xfrm>
            <a:off x="594360" y="1691640"/>
            <a:ext cx="2606040" cy="196596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95528" y="1911095"/>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95528" y="2075688"/>
            <a:ext cx="2203704" cy="457200"/>
          </a:xfrm>
          <a:prstGeom prst="rect">
            <a:avLst/>
          </a:prstGeom>
          <a:noFill/>
        </p:spPr>
        <p:txBody>
          <a:bodyPr wrap="square" anchor="t" lIns="0" rIns="0" tIns="0" bIns="0"/>
          <a:lstStyle/>
          <a:p>
            <a:pPr algn="l">
              <a:lnSpc>
                <a:spcPct val="110000"/>
              </a:lnSpc>
              <a:spcAft>
                <a:spcPts val="0"/>
              </a:spcAft>
            </a:pPr>
            <a:r>
              <a:rPr sz="1550" b="1" i="0">
                <a:solidFill>
                  <a:srgbClr val="1C2433"/>
                </a:solidFill>
                <a:latin typeface="Calibri"/>
              </a:rPr>
              <a:t>Private stays private</a:t>
            </a:r>
          </a:p>
        </p:txBody>
      </p:sp>
      <p:sp>
        <p:nvSpPr>
          <p:cNvPr id="10" name="TextBox 9"/>
          <p:cNvSpPr txBox="1"/>
          <p:nvPr/>
        </p:nvSpPr>
        <p:spPr>
          <a:xfrm>
            <a:off x="795528" y="2459736"/>
            <a:ext cx="2203704" cy="1124712"/>
          </a:xfrm>
          <a:prstGeom prst="rect">
            <a:avLst/>
          </a:prstGeom>
          <a:noFill/>
        </p:spPr>
        <p:txBody>
          <a:bodyPr wrap="square" anchor="t" lIns="0" rIns="0" tIns="0" bIns="0"/>
          <a:lstStyle/>
          <a:p>
            <a:pPr algn="l">
              <a:lnSpc>
                <a:spcPct val="112000"/>
              </a:lnSpc>
              <a:spcAft>
                <a:spcPts val="0"/>
              </a:spcAft>
            </a:pPr>
            <a:r>
              <a:rPr sz="1300" b="0" i="0">
                <a:solidFill>
                  <a:srgbClr val="5B6678"/>
                </a:solidFill>
                <a:latin typeface="Calibri"/>
              </a:rPr>
              <a:t>Personal memory is never promoted or shared.</a:t>
            </a:r>
          </a:p>
        </p:txBody>
      </p:sp>
      <p:sp>
        <p:nvSpPr>
          <p:cNvPr id="11" name="Rounded Rectangle 10"/>
          <p:cNvSpPr/>
          <p:nvPr/>
        </p:nvSpPr>
        <p:spPr>
          <a:xfrm>
            <a:off x="3383279" y="1691640"/>
            <a:ext cx="2606040" cy="196596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3584448" y="1911095"/>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3584448" y="2075688"/>
            <a:ext cx="2203704" cy="457200"/>
          </a:xfrm>
          <a:prstGeom prst="rect">
            <a:avLst/>
          </a:prstGeom>
          <a:noFill/>
        </p:spPr>
        <p:txBody>
          <a:bodyPr wrap="square" anchor="t" lIns="0" rIns="0" tIns="0" bIns="0"/>
          <a:lstStyle/>
          <a:p>
            <a:pPr algn="l">
              <a:lnSpc>
                <a:spcPct val="110000"/>
              </a:lnSpc>
              <a:spcAft>
                <a:spcPts val="0"/>
              </a:spcAft>
            </a:pPr>
            <a:r>
              <a:rPr sz="1550" b="1" i="0">
                <a:solidFill>
                  <a:srgbClr val="1C2433"/>
                </a:solidFill>
                <a:latin typeface="Calibri"/>
              </a:rPr>
              <a:t>A person approves</a:t>
            </a:r>
          </a:p>
        </p:txBody>
      </p:sp>
      <p:sp>
        <p:nvSpPr>
          <p:cNvPr id="14" name="TextBox 13"/>
          <p:cNvSpPr txBox="1"/>
          <p:nvPr/>
        </p:nvSpPr>
        <p:spPr>
          <a:xfrm>
            <a:off x="3584448" y="2459736"/>
            <a:ext cx="2203704" cy="1124712"/>
          </a:xfrm>
          <a:prstGeom prst="rect">
            <a:avLst/>
          </a:prstGeom>
          <a:noFill/>
        </p:spPr>
        <p:txBody>
          <a:bodyPr wrap="square" anchor="t" lIns="0" rIns="0" tIns="0" bIns="0"/>
          <a:lstStyle/>
          <a:p>
            <a:pPr algn="l">
              <a:lnSpc>
                <a:spcPct val="112000"/>
              </a:lnSpc>
              <a:spcAft>
                <a:spcPts val="0"/>
              </a:spcAft>
            </a:pPr>
            <a:r>
              <a:rPr sz="1300" b="0" i="0">
                <a:solidFill>
                  <a:srgbClr val="5B6678"/>
                </a:solidFill>
                <a:latin typeface="Calibri"/>
              </a:rPr>
              <a:t>Nothing becomes team or company knowledge without a lead's approval.</a:t>
            </a:r>
          </a:p>
        </p:txBody>
      </p:sp>
      <p:sp>
        <p:nvSpPr>
          <p:cNvPr id="15" name="Rounded Rectangle 14"/>
          <p:cNvSpPr/>
          <p:nvPr/>
        </p:nvSpPr>
        <p:spPr>
          <a:xfrm>
            <a:off x="6172200" y="1691640"/>
            <a:ext cx="2606040" cy="196596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ectangle 15"/>
          <p:cNvSpPr/>
          <p:nvPr/>
        </p:nvSpPr>
        <p:spPr>
          <a:xfrm>
            <a:off x="6373368" y="1911095"/>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373368" y="2075688"/>
            <a:ext cx="2203704" cy="457200"/>
          </a:xfrm>
          <a:prstGeom prst="rect">
            <a:avLst/>
          </a:prstGeom>
          <a:noFill/>
        </p:spPr>
        <p:txBody>
          <a:bodyPr wrap="square" anchor="t" lIns="0" rIns="0" tIns="0" bIns="0"/>
          <a:lstStyle/>
          <a:p>
            <a:pPr algn="l">
              <a:lnSpc>
                <a:spcPct val="110000"/>
              </a:lnSpc>
              <a:spcAft>
                <a:spcPts val="0"/>
              </a:spcAft>
            </a:pPr>
            <a:r>
              <a:rPr sz="1550" b="1" i="0">
                <a:solidFill>
                  <a:srgbClr val="1C2433"/>
                </a:solidFill>
                <a:latin typeface="Calibri"/>
              </a:rPr>
              <a:t>Client walls</a:t>
            </a:r>
          </a:p>
        </p:txBody>
      </p:sp>
      <p:sp>
        <p:nvSpPr>
          <p:cNvPr id="18" name="TextBox 17"/>
          <p:cNvSpPr txBox="1"/>
          <p:nvPr/>
        </p:nvSpPr>
        <p:spPr>
          <a:xfrm>
            <a:off x="6373368" y="2459736"/>
            <a:ext cx="2203704" cy="1124712"/>
          </a:xfrm>
          <a:prstGeom prst="rect">
            <a:avLst/>
          </a:prstGeom>
          <a:noFill/>
        </p:spPr>
        <p:txBody>
          <a:bodyPr wrap="square" anchor="t" lIns="0" rIns="0" tIns="0" bIns="0"/>
          <a:lstStyle/>
          <a:p>
            <a:pPr algn="l">
              <a:lnSpc>
                <a:spcPct val="112000"/>
              </a:lnSpc>
              <a:spcAft>
                <a:spcPts val="0"/>
              </a:spcAft>
            </a:pPr>
            <a:r>
              <a:rPr sz="1300" b="0" i="0">
                <a:solidFill>
                  <a:srgbClr val="5B6678"/>
                </a:solidFill>
                <a:latin typeface="Calibri"/>
              </a:rPr>
              <a:t>What we know about one client is walled off from every other client.</a:t>
            </a:r>
          </a:p>
        </p:txBody>
      </p:sp>
      <p:sp>
        <p:nvSpPr>
          <p:cNvPr id="19" name="Rounded Rectangle 18"/>
          <p:cNvSpPr/>
          <p:nvPr/>
        </p:nvSpPr>
        <p:spPr>
          <a:xfrm>
            <a:off x="8961119" y="1691640"/>
            <a:ext cx="2606040" cy="196596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ectangle 19"/>
          <p:cNvSpPr/>
          <p:nvPr/>
        </p:nvSpPr>
        <p:spPr>
          <a:xfrm>
            <a:off x="9162288" y="1911095"/>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9162288" y="2075688"/>
            <a:ext cx="2203704" cy="457200"/>
          </a:xfrm>
          <a:prstGeom prst="rect">
            <a:avLst/>
          </a:prstGeom>
          <a:noFill/>
        </p:spPr>
        <p:txBody>
          <a:bodyPr wrap="square" anchor="t" lIns="0" rIns="0" tIns="0" bIns="0"/>
          <a:lstStyle/>
          <a:p>
            <a:pPr algn="l">
              <a:lnSpc>
                <a:spcPct val="110000"/>
              </a:lnSpc>
              <a:spcAft>
                <a:spcPts val="0"/>
              </a:spcAft>
            </a:pPr>
            <a:r>
              <a:rPr sz="1550" b="1" i="0">
                <a:solidFill>
                  <a:srgbClr val="1C2433"/>
                </a:solidFill>
                <a:latin typeface="Calibri"/>
              </a:rPr>
              <a:t>Full audit trail</a:t>
            </a:r>
          </a:p>
        </p:txBody>
      </p:sp>
      <p:sp>
        <p:nvSpPr>
          <p:cNvPr id="22" name="TextBox 21"/>
          <p:cNvSpPr txBox="1"/>
          <p:nvPr/>
        </p:nvSpPr>
        <p:spPr>
          <a:xfrm>
            <a:off x="9162288" y="2459736"/>
            <a:ext cx="2203704" cy="1124712"/>
          </a:xfrm>
          <a:prstGeom prst="rect">
            <a:avLst/>
          </a:prstGeom>
          <a:noFill/>
        </p:spPr>
        <p:txBody>
          <a:bodyPr wrap="square" anchor="t" lIns="0" rIns="0" tIns="0" bIns="0"/>
          <a:lstStyle/>
          <a:p>
            <a:pPr algn="l">
              <a:lnSpc>
                <a:spcPct val="112000"/>
              </a:lnSpc>
              <a:spcAft>
                <a:spcPts val="0"/>
              </a:spcAft>
            </a:pPr>
            <a:r>
              <a:rPr sz="1300" b="0" i="0">
                <a:solidFill>
                  <a:srgbClr val="5B6678"/>
                </a:solidFill>
                <a:latin typeface="Calibri"/>
              </a:rPr>
              <a:t>Every read, write and approval is recorded: who, what, when, on whose behalf.</a:t>
            </a:r>
          </a:p>
        </p:txBody>
      </p:sp>
      <p:sp>
        <p:nvSpPr>
          <p:cNvPr id="23" name="Rounded Rectangle 22"/>
          <p:cNvSpPr/>
          <p:nvPr/>
        </p:nvSpPr>
        <p:spPr>
          <a:xfrm>
            <a:off x="594360" y="3886200"/>
            <a:ext cx="2606040" cy="196596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ectangle 23"/>
          <p:cNvSpPr/>
          <p:nvPr/>
        </p:nvSpPr>
        <p:spPr>
          <a:xfrm>
            <a:off x="795528" y="4105656"/>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795528" y="4270248"/>
            <a:ext cx="2203704" cy="457200"/>
          </a:xfrm>
          <a:prstGeom prst="rect">
            <a:avLst/>
          </a:prstGeom>
          <a:noFill/>
        </p:spPr>
        <p:txBody>
          <a:bodyPr wrap="square" anchor="t" lIns="0" rIns="0" tIns="0" bIns="0"/>
          <a:lstStyle/>
          <a:p>
            <a:pPr algn="l">
              <a:lnSpc>
                <a:spcPct val="110000"/>
              </a:lnSpc>
              <a:spcAft>
                <a:spcPts val="0"/>
              </a:spcAft>
            </a:pPr>
            <a:r>
              <a:rPr sz="1550" b="1" i="0">
                <a:solidFill>
                  <a:srgbClr val="1C2433"/>
                </a:solidFill>
                <a:latin typeface="Calibri"/>
              </a:rPr>
              <a:t>Company sign-in</a:t>
            </a:r>
          </a:p>
        </p:txBody>
      </p:sp>
      <p:sp>
        <p:nvSpPr>
          <p:cNvPr id="26" name="TextBox 25"/>
          <p:cNvSpPr txBox="1"/>
          <p:nvPr/>
        </p:nvSpPr>
        <p:spPr>
          <a:xfrm>
            <a:off x="795528" y="4654296"/>
            <a:ext cx="2203704" cy="1124712"/>
          </a:xfrm>
          <a:prstGeom prst="rect">
            <a:avLst/>
          </a:prstGeom>
          <a:noFill/>
        </p:spPr>
        <p:txBody>
          <a:bodyPr wrap="square" anchor="t" lIns="0" rIns="0" tIns="0" bIns="0"/>
          <a:lstStyle/>
          <a:p>
            <a:pPr algn="l">
              <a:lnSpc>
                <a:spcPct val="112000"/>
              </a:lnSpc>
              <a:spcAft>
                <a:spcPts val="0"/>
              </a:spcAft>
            </a:pPr>
            <a:r>
              <a:rPr sz="1300" b="0" i="0">
                <a:solidFill>
                  <a:srgbClr val="5B6678"/>
                </a:solidFill>
                <a:latin typeface="Calibri"/>
              </a:rPr>
              <a:t>Company accounts; administrators also use a one-time code.</a:t>
            </a:r>
          </a:p>
        </p:txBody>
      </p:sp>
      <p:sp>
        <p:nvSpPr>
          <p:cNvPr id="27" name="Rounded Rectangle 26"/>
          <p:cNvSpPr/>
          <p:nvPr/>
        </p:nvSpPr>
        <p:spPr>
          <a:xfrm>
            <a:off x="3383279" y="3886200"/>
            <a:ext cx="2606040" cy="196596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3584448" y="4105656"/>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3584448" y="4270248"/>
            <a:ext cx="2203704" cy="457200"/>
          </a:xfrm>
          <a:prstGeom prst="rect">
            <a:avLst/>
          </a:prstGeom>
          <a:noFill/>
        </p:spPr>
        <p:txBody>
          <a:bodyPr wrap="square" anchor="t" lIns="0" rIns="0" tIns="0" bIns="0"/>
          <a:lstStyle/>
          <a:p>
            <a:pPr algn="l">
              <a:lnSpc>
                <a:spcPct val="110000"/>
              </a:lnSpc>
              <a:spcAft>
                <a:spcPts val="0"/>
              </a:spcAft>
            </a:pPr>
            <a:r>
              <a:rPr sz="1550" b="1" i="0">
                <a:solidFill>
                  <a:srgbClr val="1C2433"/>
                </a:solidFill>
                <a:latin typeface="Calibri"/>
              </a:rPr>
              <a:t>Sensitive data in-house</a:t>
            </a:r>
          </a:p>
        </p:txBody>
      </p:sp>
      <p:sp>
        <p:nvSpPr>
          <p:cNvPr id="30" name="TextBox 29"/>
          <p:cNvSpPr txBox="1"/>
          <p:nvPr/>
        </p:nvSpPr>
        <p:spPr>
          <a:xfrm>
            <a:off x="3584448" y="4654296"/>
            <a:ext cx="2203704" cy="1124712"/>
          </a:xfrm>
          <a:prstGeom prst="rect">
            <a:avLst/>
          </a:prstGeom>
          <a:noFill/>
        </p:spPr>
        <p:txBody>
          <a:bodyPr wrap="square" anchor="t" lIns="0" rIns="0" tIns="0" bIns="0"/>
          <a:lstStyle/>
          <a:p>
            <a:pPr algn="l">
              <a:lnSpc>
                <a:spcPct val="112000"/>
              </a:lnSpc>
              <a:spcAft>
                <a:spcPts val="0"/>
              </a:spcAft>
            </a:pPr>
            <a:r>
              <a:rPr sz="1300" b="0" i="0">
                <a:solidFill>
                  <a:srgbClr val="5B6678"/>
                </a:solidFill>
                <a:latin typeface="Calibri"/>
              </a:rPr>
              <a:t>Real company data is processed only by AI models on our own servers.</a:t>
            </a:r>
          </a:p>
        </p:txBody>
      </p:sp>
      <p:sp>
        <p:nvSpPr>
          <p:cNvPr id="31" name="Rounded Rectangle 30"/>
          <p:cNvSpPr/>
          <p:nvPr/>
        </p:nvSpPr>
        <p:spPr>
          <a:xfrm>
            <a:off x="6172200" y="3886200"/>
            <a:ext cx="2606040" cy="196596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Rectangle 31"/>
          <p:cNvSpPr/>
          <p:nvPr/>
        </p:nvSpPr>
        <p:spPr>
          <a:xfrm>
            <a:off x="6373368" y="4105656"/>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6373368" y="4270248"/>
            <a:ext cx="2203704" cy="457200"/>
          </a:xfrm>
          <a:prstGeom prst="rect">
            <a:avLst/>
          </a:prstGeom>
          <a:noFill/>
        </p:spPr>
        <p:txBody>
          <a:bodyPr wrap="square" anchor="t" lIns="0" rIns="0" tIns="0" bIns="0"/>
          <a:lstStyle/>
          <a:p>
            <a:pPr algn="l">
              <a:lnSpc>
                <a:spcPct val="110000"/>
              </a:lnSpc>
              <a:spcAft>
                <a:spcPts val="0"/>
              </a:spcAft>
            </a:pPr>
            <a:r>
              <a:rPr sz="1550" b="1" i="0">
                <a:solidFill>
                  <a:srgbClr val="1C2433"/>
                </a:solidFill>
                <a:latin typeface="Calibri"/>
              </a:rPr>
              <a:t>Four-eyes for connections</a:t>
            </a:r>
          </a:p>
        </p:txBody>
      </p:sp>
      <p:sp>
        <p:nvSpPr>
          <p:cNvPr id="34" name="TextBox 33"/>
          <p:cNvSpPr txBox="1"/>
          <p:nvPr/>
        </p:nvSpPr>
        <p:spPr>
          <a:xfrm>
            <a:off x="6373368" y="4654296"/>
            <a:ext cx="2203704" cy="1124712"/>
          </a:xfrm>
          <a:prstGeom prst="rect">
            <a:avLst/>
          </a:prstGeom>
          <a:noFill/>
        </p:spPr>
        <p:txBody>
          <a:bodyPr wrap="square" anchor="t" lIns="0" rIns="0" tIns="0" bIns="0"/>
          <a:lstStyle/>
          <a:p>
            <a:pPr algn="l">
              <a:lnSpc>
                <a:spcPct val="112000"/>
              </a:lnSpc>
              <a:spcAft>
                <a:spcPts val="0"/>
              </a:spcAft>
            </a:pPr>
            <a:r>
              <a:rPr sz="1300" b="0" i="0">
                <a:solidFill>
                  <a:srgbClr val="5B6678"/>
                </a:solidFill>
                <a:latin typeface="Calibri"/>
              </a:rPr>
              <a:t>Linking Jira, databases or mailboxes needs a second person to approve.</a:t>
            </a:r>
          </a:p>
        </p:txBody>
      </p:sp>
      <p:sp>
        <p:nvSpPr>
          <p:cNvPr id="35" name="Rounded Rectangle 34"/>
          <p:cNvSpPr/>
          <p:nvPr/>
        </p:nvSpPr>
        <p:spPr>
          <a:xfrm>
            <a:off x="8961119" y="3886200"/>
            <a:ext cx="2606040" cy="196596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Rectangle 35"/>
          <p:cNvSpPr/>
          <p:nvPr/>
        </p:nvSpPr>
        <p:spPr>
          <a:xfrm>
            <a:off x="9162288" y="4105656"/>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9162288" y="4270248"/>
            <a:ext cx="2203704" cy="457200"/>
          </a:xfrm>
          <a:prstGeom prst="rect">
            <a:avLst/>
          </a:prstGeom>
          <a:noFill/>
        </p:spPr>
        <p:txBody>
          <a:bodyPr wrap="square" anchor="t" lIns="0" rIns="0" tIns="0" bIns="0"/>
          <a:lstStyle/>
          <a:p>
            <a:pPr algn="l">
              <a:lnSpc>
                <a:spcPct val="110000"/>
              </a:lnSpc>
              <a:spcAft>
                <a:spcPts val="0"/>
              </a:spcAft>
            </a:pPr>
            <a:r>
              <a:rPr sz="1550" b="1" i="0">
                <a:solidFill>
                  <a:srgbClr val="1C2433"/>
                </a:solidFill>
                <a:latin typeface="Calibri"/>
              </a:rPr>
              <a:t>Encrypted and backed up</a:t>
            </a:r>
          </a:p>
        </p:txBody>
      </p:sp>
      <p:sp>
        <p:nvSpPr>
          <p:cNvPr id="38" name="TextBox 37"/>
          <p:cNvSpPr txBox="1"/>
          <p:nvPr/>
        </p:nvSpPr>
        <p:spPr>
          <a:xfrm>
            <a:off x="9162288" y="4654296"/>
            <a:ext cx="2203704" cy="1124712"/>
          </a:xfrm>
          <a:prstGeom prst="rect">
            <a:avLst/>
          </a:prstGeom>
          <a:noFill/>
        </p:spPr>
        <p:txBody>
          <a:bodyPr wrap="square" anchor="t" lIns="0" rIns="0" tIns="0" bIns="0"/>
          <a:lstStyle/>
          <a:p>
            <a:pPr algn="l">
              <a:lnSpc>
                <a:spcPct val="112000"/>
              </a:lnSpc>
              <a:spcAft>
                <a:spcPts val="0"/>
              </a:spcAft>
            </a:pPr>
            <a:r>
              <a:rPr sz="1300" b="0" i="0">
                <a:solidFill>
                  <a:srgbClr val="5B6678"/>
                </a:solidFill>
                <a:latin typeface="Calibri"/>
              </a:rPr>
              <a:t>Secrets encrypted at rest; encrypted daily backups with restore tests.</a:t>
            </a:r>
          </a:p>
        </p:txBody>
      </p:sp>
      <p:sp>
        <p:nvSpPr>
          <p:cNvPr id="39" name="TextBox 38"/>
          <p:cNvSpPr txBox="1"/>
          <p:nvPr/>
        </p:nvSpPr>
        <p:spPr>
          <a:xfrm>
            <a:off x="594360" y="6035040"/>
            <a:ext cx="10972800" cy="320040"/>
          </a:xfrm>
          <a:prstGeom prst="rect">
            <a:avLst/>
          </a:prstGeom>
          <a:noFill/>
        </p:spPr>
        <p:txBody>
          <a:bodyPr wrap="square" anchor="t" lIns="0" rIns="0" tIns="0" bIns="0"/>
          <a:lstStyle/>
          <a:p>
            <a:pPr algn="l">
              <a:lnSpc>
                <a:spcPct val="110000"/>
              </a:lnSpc>
              <a:spcAft>
                <a:spcPts val="0"/>
              </a:spcAft>
            </a:pPr>
            <a:r>
              <a:rPr sz="1250" b="0" i="1">
                <a:solidFill>
                  <a:srgbClr val="5B6678"/>
                </a:solidFill>
                <a:latin typeface="Calibri"/>
              </a:rPr>
              <a:t>The pilot runs on our own company's data first; selling to other companies would follow only after a full security and compliance phase.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HOW IT WOULD WORK</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One layer between our AI tools and our knowledge</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13</a:t>
            </a:r>
          </a:p>
        </p:txBody>
      </p:sp>
      <p:sp>
        <p:nvSpPr>
          <p:cNvPr id="7" name="TextBox 6"/>
          <p:cNvSpPr txBox="1"/>
          <p:nvPr/>
        </p:nvSpPr>
        <p:spPr>
          <a:xfrm>
            <a:off x="594360" y="1600200"/>
            <a:ext cx="310896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WHO USES IT</a:t>
            </a:r>
          </a:p>
        </p:txBody>
      </p:sp>
      <p:sp>
        <p:nvSpPr>
          <p:cNvPr id="8" name="Rounded Rectangle 7"/>
          <p:cNvSpPr/>
          <p:nvPr/>
        </p:nvSpPr>
        <p:spPr>
          <a:xfrm>
            <a:off x="594360" y="1965960"/>
            <a:ext cx="3108960" cy="1024128"/>
          </a:xfrm>
          <a:prstGeom prst="roundRect">
            <a:avLst>
              <a:gd name="adj" fmla="val 1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77240" y="2057400"/>
            <a:ext cx="2743200" cy="365760"/>
          </a:xfrm>
          <a:prstGeom prst="rect">
            <a:avLst/>
          </a:prstGeom>
          <a:noFill/>
        </p:spPr>
        <p:txBody>
          <a:bodyPr wrap="square" anchor="t" lIns="0" rIns="0" tIns="0" bIns="0"/>
          <a:lstStyle/>
          <a:p>
            <a:pPr algn="l">
              <a:lnSpc>
                <a:spcPct val="110000"/>
              </a:lnSpc>
              <a:spcAft>
                <a:spcPts val="0"/>
              </a:spcAft>
            </a:pPr>
            <a:r>
              <a:rPr sz="1500" b="1" i="0">
                <a:solidFill>
                  <a:srgbClr val="0B1F3A"/>
                </a:solidFill>
                <a:latin typeface="Calibri"/>
              </a:rPr>
              <a:t>AI assistants</a:t>
            </a:r>
          </a:p>
        </p:txBody>
      </p:sp>
      <p:sp>
        <p:nvSpPr>
          <p:cNvPr id="10" name="TextBox 9"/>
          <p:cNvSpPr txBox="1"/>
          <p:nvPr/>
        </p:nvSpPr>
        <p:spPr>
          <a:xfrm>
            <a:off x="777240" y="2404872"/>
            <a:ext cx="2788920" cy="548640"/>
          </a:xfrm>
          <a:prstGeom prst="rect">
            <a:avLst/>
          </a:prstGeom>
          <a:noFill/>
        </p:spPr>
        <p:txBody>
          <a:bodyPr wrap="square" anchor="t" lIns="0" rIns="0" tIns="0" bIns="0"/>
          <a:lstStyle/>
          <a:p>
            <a:pPr algn="l">
              <a:lnSpc>
                <a:spcPct val="105000"/>
              </a:lnSpc>
              <a:spcAft>
                <a:spcPts val="0"/>
              </a:spcAft>
            </a:pPr>
            <a:r>
              <a:rPr sz="1200" b="0" i="0">
                <a:solidFill>
                  <a:srgbClr val="5B6678"/>
                </a:solidFill>
                <a:latin typeface="Calibri"/>
              </a:rPr>
              <a:t>Claude, GPT, Copilot, local models — via the open standard</a:t>
            </a:r>
          </a:p>
        </p:txBody>
      </p:sp>
      <p:sp>
        <p:nvSpPr>
          <p:cNvPr id="11" name="Rounded Rectangle 10"/>
          <p:cNvSpPr/>
          <p:nvPr/>
        </p:nvSpPr>
        <p:spPr>
          <a:xfrm>
            <a:off x="594360" y="3154680"/>
            <a:ext cx="3108960" cy="1024128"/>
          </a:xfrm>
          <a:prstGeom prst="roundRect">
            <a:avLst>
              <a:gd name="adj" fmla="val 1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777240" y="3246120"/>
            <a:ext cx="2743200" cy="365760"/>
          </a:xfrm>
          <a:prstGeom prst="rect">
            <a:avLst/>
          </a:prstGeom>
          <a:noFill/>
        </p:spPr>
        <p:txBody>
          <a:bodyPr wrap="square" anchor="t" lIns="0" rIns="0" tIns="0" bIns="0"/>
          <a:lstStyle/>
          <a:p>
            <a:pPr algn="l">
              <a:lnSpc>
                <a:spcPct val="110000"/>
              </a:lnSpc>
              <a:spcAft>
                <a:spcPts val="0"/>
              </a:spcAft>
            </a:pPr>
            <a:r>
              <a:rPr sz="1500" b="1" i="0">
                <a:solidFill>
                  <a:srgbClr val="0B1F3A"/>
                </a:solidFill>
                <a:latin typeface="Calibri"/>
              </a:rPr>
              <a:t>Our automations</a:t>
            </a:r>
          </a:p>
        </p:txBody>
      </p:sp>
      <p:sp>
        <p:nvSpPr>
          <p:cNvPr id="13" name="TextBox 12"/>
          <p:cNvSpPr txBox="1"/>
          <p:nvPr/>
        </p:nvSpPr>
        <p:spPr>
          <a:xfrm>
            <a:off x="777240" y="3593592"/>
            <a:ext cx="2788920" cy="548640"/>
          </a:xfrm>
          <a:prstGeom prst="rect">
            <a:avLst/>
          </a:prstGeom>
          <a:noFill/>
        </p:spPr>
        <p:txBody>
          <a:bodyPr wrap="square" anchor="t" lIns="0" rIns="0" tIns="0" bIns="0"/>
          <a:lstStyle/>
          <a:p>
            <a:pPr algn="l">
              <a:lnSpc>
                <a:spcPct val="105000"/>
              </a:lnSpc>
              <a:spcAft>
                <a:spcPts val="0"/>
              </a:spcAft>
            </a:pPr>
            <a:r>
              <a:rPr sz="1200" b="0" i="0">
                <a:solidFill>
                  <a:srgbClr val="5B6678"/>
                </a:solidFill>
                <a:latin typeface="Calibri"/>
              </a:rPr>
              <a:t>Scripts, bots and agents — via a web API</a:t>
            </a:r>
          </a:p>
        </p:txBody>
      </p:sp>
      <p:sp>
        <p:nvSpPr>
          <p:cNvPr id="14" name="Rounded Rectangle 13"/>
          <p:cNvSpPr/>
          <p:nvPr/>
        </p:nvSpPr>
        <p:spPr>
          <a:xfrm>
            <a:off x="594360" y="4343400"/>
            <a:ext cx="3108960" cy="1024128"/>
          </a:xfrm>
          <a:prstGeom prst="roundRect">
            <a:avLst>
              <a:gd name="adj" fmla="val 1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777240" y="4434840"/>
            <a:ext cx="2743200" cy="365760"/>
          </a:xfrm>
          <a:prstGeom prst="rect">
            <a:avLst/>
          </a:prstGeom>
          <a:noFill/>
        </p:spPr>
        <p:txBody>
          <a:bodyPr wrap="square" anchor="t" lIns="0" rIns="0" tIns="0" bIns="0"/>
          <a:lstStyle/>
          <a:p>
            <a:pPr algn="l">
              <a:lnSpc>
                <a:spcPct val="110000"/>
              </a:lnSpc>
              <a:spcAft>
                <a:spcPts val="0"/>
              </a:spcAft>
            </a:pPr>
            <a:r>
              <a:rPr sz="1500" b="1" i="0">
                <a:solidFill>
                  <a:srgbClr val="0B1F3A"/>
                </a:solidFill>
                <a:latin typeface="Calibri"/>
              </a:rPr>
              <a:t>People</a:t>
            </a:r>
          </a:p>
        </p:txBody>
      </p:sp>
      <p:sp>
        <p:nvSpPr>
          <p:cNvPr id="16" name="TextBox 15"/>
          <p:cNvSpPr txBox="1"/>
          <p:nvPr/>
        </p:nvSpPr>
        <p:spPr>
          <a:xfrm>
            <a:off x="777240" y="4782312"/>
            <a:ext cx="2788920" cy="548640"/>
          </a:xfrm>
          <a:prstGeom prst="rect">
            <a:avLst/>
          </a:prstGeom>
          <a:noFill/>
        </p:spPr>
        <p:txBody>
          <a:bodyPr wrap="square" anchor="t" lIns="0" rIns="0" tIns="0" bIns="0"/>
          <a:lstStyle/>
          <a:p>
            <a:pPr algn="l">
              <a:lnSpc>
                <a:spcPct val="105000"/>
              </a:lnSpc>
              <a:spcAft>
                <a:spcPts val="0"/>
              </a:spcAft>
            </a:pPr>
            <a:r>
              <a:rPr sz="1200" b="0" i="0">
                <a:solidFill>
                  <a:srgbClr val="5B6678"/>
                </a:solidFill>
                <a:latin typeface="Calibri"/>
              </a:rPr>
              <a:t>A simple web console: search, approve, manage</a:t>
            </a:r>
          </a:p>
        </p:txBody>
      </p:sp>
      <p:sp>
        <p:nvSpPr>
          <p:cNvPr id="17" name="Right Arrow 16"/>
          <p:cNvSpPr/>
          <p:nvPr/>
        </p:nvSpPr>
        <p:spPr>
          <a:xfrm>
            <a:off x="3794760" y="2286000"/>
            <a:ext cx="411480" cy="347472"/>
          </a:xfrm>
          <a:prstGeom prst="right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ight Arrow 17"/>
          <p:cNvSpPr/>
          <p:nvPr/>
        </p:nvSpPr>
        <p:spPr>
          <a:xfrm>
            <a:off x="3794760" y="3474720"/>
            <a:ext cx="411480" cy="347472"/>
          </a:xfrm>
          <a:prstGeom prst="right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ight Arrow 18"/>
          <p:cNvSpPr/>
          <p:nvPr/>
        </p:nvSpPr>
        <p:spPr>
          <a:xfrm>
            <a:off x="3794760" y="4663440"/>
            <a:ext cx="411480" cy="347472"/>
          </a:xfrm>
          <a:prstGeom prst="right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4297680" y="1600200"/>
            <a:ext cx="4206240" cy="4343400"/>
          </a:xfrm>
          <a:prstGeom prst="roundRect">
            <a:avLst>
              <a:gd name="adj" fmla="val 6000"/>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4526280" y="1783080"/>
            <a:ext cx="3749039" cy="457200"/>
          </a:xfrm>
          <a:prstGeom prst="rect">
            <a:avLst/>
          </a:prstGeom>
          <a:noFill/>
        </p:spPr>
        <p:txBody>
          <a:bodyPr wrap="square" anchor="t" lIns="0" rIns="0" tIns="0" bIns="0"/>
          <a:lstStyle/>
          <a:p>
            <a:pPr algn="l">
              <a:lnSpc>
                <a:spcPct val="110000"/>
              </a:lnSpc>
              <a:spcAft>
                <a:spcPts val="0"/>
              </a:spcAft>
            </a:pPr>
            <a:r>
              <a:rPr sz="1900" b="1" i="0">
                <a:solidFill>
                  <a:srgbClr val="FFFFFF"/>
                </a:solidFill>
                <a:latin typeface="Calibri"/>
              </a:rPr>
              <a:t>Shared Cognitive Memory</a:t>
            </a:r>
          </a:p>
        </p:txBody>
      </p:sp>
      <p:sp>
        <p:nvSpPr>
          <p:cNvPr id="22" name="Rounded Rectangle 21"/>
          <p:cNvSpPr/>
          <p:nvPr/>
        </p:nvSpPr>
        <p:spPr>
          <a:xfrm>
            <a:off x="4526280" y="2377440"/>
            <a:ext cx="3749039" cy="548640"/>
          </a:xfrm>
          <a:prstGeom prst="roundRect">
            <a:avLst>
              <a:gd name="adj" fmla="val 20000"/>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4709160" y="2377440"/>
            <a:ext cx="3520440" cy="548640"/>
          </a:xfrm>
          <a:prstGeom prst="rect">
            <a:avLst/>
          </a:prstGeom>
          <a:noFill/>
        </p:spPr>
        <p:txBody>
          <a:bodyPr wrap="square" anchor="ctr" lIns="0" rIns="0" tIns="0" bIns="0"/>
          <a:lstStyle/>
          <a:p>
            <a:pPr algn="l">
              <a:lnSpc>
                <a:spcPct val="110000"/>
              </a:lnSpc>
              <a:spcAft>
                <a:spcPts val="0"/>
              </a:spcAft>
            </a:pPr>
            <a:r>
              <a:rPr sz="1300" b="0" i="0">
                <a:solidFill>
                  <a:srgbClr val="FFFFFF"/>
                </a:solidFill>
                <a:latin typeface="Calibri"/>
              </a:rPr>
              <a:t>1  Check permission on every request</a:t>
            </a:r>
          </a:p>
        </p:txBody>
      </p:sp>
      <p:sp>
        <p:nvSpPr>
          <p:cNvPr id="24" name="Rounded Rectangle 23"/>
          <p:cNvSpPr/>
          <p:nvPr/>
        </p:nvSpPr>
        <p:spPr>
          <a:xfrm>
            <a:off x="4526280" y="3054096"/>
            <a:ext cx="3749039" cy="548640"/>
          </a:xfrm>
          <a:prstGeom prst="roundRect">
            <a:avLst>
              <a:gd name="adj" fmla="val 20000"/>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4709160" y="3054096"/>
            <a:ext cx="3520440" cy="548640"/>
          </a:xfrm>
          <a:prstGeom prst="rect">
            <a:avLst/>
          </a:prstGeom>
          <a:noFill/>
        </p:spPr>
        <p:txBody>
          <a:bodyPr wrap="square" anchor="ctr" lIns="0" rIns="0" tIns="0" bIns="0"/>
          <a:lstStyle/>
          <a:p>
            <a:pPr algn="l">
              <a:lnSpc>
                <a:spcPct val="110000"/>
              </a:lnSpc>
              <a:spcAft>
                <a:spcPts val="0"/>
              </a:spcAft>
            </a:pPr>
            <a:r>
              <a:rPr sz="1300" b="0" i="0">
                <a:solidFill>
                  <a:srgbClr val="FFFFFF"/>
                </a:solidFill>
                <a:latin typeface="Calibri"/>
              </a:rPr>
              <a:t>2  Search the right scopes (meaning + keywords)</a:t>
            </a:r>
          </a:p>
        </p:txBody>
      </p:sp>
      <p:sp>
        <p:nvSpPr>
          <p:cNvPr id="26" name="Rounded Rectangle 25"/>
          <p:cNvSpPr/>
          <p:nvPr/>
        </p:nvSpPr>
        <p:spPr>
          <a:xfrm>
            <a:off x="4526280" y="3730752"/>
            <a:ext cx="3749039" cy="548640"/>
          </a:xfrm>
          <a:prstGeom prst="roundRect">
            <a:avLst>
              <a:gd name="adj" fmla="val 20000"/>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4709160" y="3730752"/>
            <a:ext cx="3520440" cy="548640"/>
          </a:xfrm>
          <a:prstGeom prst="rect">
            <a:avLst/>
          </a:prstGeom>
          <a:noFill/>
        </p:spPr>
        <p:txBody>
          <a:bodyPr wrap="square" anchor="ctr" lIns="0" rIns="0" tIns="0" bIns="0"/>
          <a:lstStyle/>
          <a:p>
            <a:pPr algn="l">
              <a:lnSpc>
                <a:spcPct val="110000"/>
              </a:lnSpc>
              <a:spcAft>
                <a:spcPts val="0"/>
              </a:spcAft>
            </a:pPr>
            <a:r>
              <a:rPr sz="1300" b="0" i="0">
                <a:solidFill>
                  <a:srgbClr val="FFFFFF"/>
                </a:solidFill>
                <a:latin typeface="Calibri"/>
              </a:rPr>
              <a:t>3  Apply flow rules: promote, inherit, combine</a:t>
            </a:r>
          </a:p>
        </p:txBody>
      </p:sp>
      <p:sp>
        <p:nvSpPr>
          <p:cNvPr id="28" name="Rounded Rectangle 27"/>
          <p:cNvSpPr/>
          <p:nvPr/>
        </p:nvSpPr>
        <p:spPr>
          <a:xfrm>
            <a:off x="4526280" y="4407408"/>
            <a:ext cx="3749039" cy="548640"/>
          </a:xfrm>
          <a:prstGeom prst="roundRect">
            <a:avLst>
              <a:gd name="adj" fmla="val 20000"/>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4709160" y="4407408"/>
            <a:ext cx="3520440" cy="548640"/>
          </a:xfrm>
          <a:prstGeom prst="rect">
            <a:avLst/>
          </a:prstGeom>
          <a:noFill/>
        </p:spPr>
        <p:txBody>
          <a:bodyPr wrap="square" anchor="ctr" lIns="0" rIns="0" tIns="0" bIns="0"/>
          <a:lstStyle/>
          <a:p>
            <a:pPr algn="l">
              <a:lnSpc>
                <a:spcPct val="110000"/>
              </a:lnSpc>
              <a:spcAft>
                <a:spcPts val="0"/>
              </a:spcAft>
            </a:pPr>
            <a:r>
              <a:rPr sz="1300" b="0" i="0">
                <a:solidFill>
                  <a:srgbClr val="FFFFFF"/>
                </a:solidFill>
                <a:latin typeface="Calibri"/>
              </a:rPr>
              <a:t>4  Ask a person to approve where needed</a:t>
            </a:r>
          </a:p>
        </p:txBody>
      </p:sp>
      <p:sp>
        <p:nvSpPr>
          <p:cNvPr id="30" name="Rounded Rectangle 29"/>
          <p:cNvSpPr/>
          <p:nvPr/>
        </p:nvSpPr>
        <p:spPr>
          <a:xfrm>
            <a:off x="4526280" y="5084064"/>
            <a:ext cx="3749039" cy="548640"/>
          </a:xfrm>
          <a:prstGeom prst="roundRect">
            <a:avLst>
              <a:gd name="adj" fmla="val 20000"/>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4709160" y="5084064"/>
            <a:ext cx="3520440" cy="548640"/>
          </a:xfrm>
          <a:prstGeom prst="rect">
            <a:avLst/>
          </a:prstGeom>
          <a:noFill/>
        </p:spPr>
        <p:txBody>
          <a:bodyPr wrap="square" anchor="ctr" lIns="0" rIns="0" tIns="0" bIns="0"/>
          <a:lstStyle/>
          <a:p>
            <a:pPr algn="l">
              <a:lnSpc>
                <a:spcPct val="110000"/>
              </a:lnSpc>
              <a:spcAft>
                <a:spcPts val="0"/>
              </a:spcAft>
            </a:pPr>
            <a:r>
              <a:rPr sz="1300" b="0" i="0">
                <a:solidFill>
                  <a:srgbClr val="FFFFFF"/>
                </a:solidFill>
                <a:latin typeface="Calibri"/>
              </a:rPr>
              <a:t>5  Record everything in the audit trail</a:t>
            </a:r>
          </a:p>
        </p:txBody>
      </p:sp>
      <p:sp>
        <p:nvSpPr>
          <p:cNvPr id="32" name="Left-Right Arrow 31"/>
          <p:cNvSpPr/>
          <p:nvPr/>
        </p:nvSpPr>
        <p:spPr>
          <a:xfrm>
            <a:off x="8595360" y="3566160"/>
            <a:ext cx="457200" cy="347472"/>
          </a:xfrm>
          <a:prstGeom prst="leftRight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9144000" y="1600200"/>
            <a:ext cx="246888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WHAT IT LEARNS FROM</a:t>
            </a:r>
          </a:p>
        </p:txBody>
      </p:sp>
      <p:sp>
        <p:nvSpPr>
          <p:cNvPr id="34" name="Rounded Rectangle 33"/>
          <p:cNvSpPr/>
          <p:nvPr/>
        </p:nvSpPr>
        <p:spPr>
          <a:xfrm>
            <a:off x="9144000" y="1965960"/>
            <a:ext cx="2423160" cy="530352"/>
          </a:xfrm>
          <a:prstGeom prst="roundRect">
            <a:avLst>
              <a:gd name="adj" fmla="val 20000"/>
            </a:avLst>
          </a:prstGeom>
          <a:solidFill>
            <a:srgbClr val="FCF1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9144000" y="1965960"/>
            <a:ext cx="2423160" cy="530352"/>
          </a:xfrm>
          <a:prstGeom prst="rect">
            <a:avLst/>
          </a:prstGeom>
          <a:noFill/>
        </p:spPr>
        <p:txBody>
          <a:bodyPr wrap="square" anchor="ctr" lIns="0" rIns="0" tIns="0" bIns="0"/>
          <a:lstStyle/>
          <a:p>
            <a:pPr algn="ctr">
              <a:lnSpc>
                <a:spcPct val="110000"/>
              </a:lnSpc>
              <a:spcAft>
                <a:spcPts val="0"/>
              </a:spcAft>
            </a:pPr>
            <a:r>
              <a:rPr sz="1350" b="1" i="0">
                <a:solidFill>
                  <a:srgbClr val="1C2433"/>
                </a:solidFill>
                <a:latin typeface="Calibri"/>
              </a:rPr>
              <a:t>Jira projects</a:t>
            </a:r>
          </a:p>
        </p:txBody>
      </p:sp>
      <p:sp>
        <p:nvSpPr>
          <p:cNvPr id="36" name="Rounded Rectangle 35"/>
          <p:cNvSpPr/>
          <p:nvPr/>
        </p:nvSpPr>
        <p:spPr>
          <a:xfrm>
            <a:off x="9144000" y="2624328"/>
            <a:ext cx="2423160" cy="530352"/>
          </a:xfrm>
          <a:prstGeom prst="roundRect">
            <a:avLst>
              <a:gd name="adj" fmla="val 20000"/>
            </a:avLst>
          </a:prstGeom>
          <a:solidFill>
            <a:srgbClr val="FCF1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9144000" y="2624328"/>
            <a:ext cx="2423160" cy="530352"/>
          </a:xfrm>
          <a:prstGeom prst="rect">
            <a:avLst/>
          </a:prstGeom>
          <a:noFill/>
        </p:spPr>
        <p:txBody>
          <a:bodyPr wrap="square" anchor="ctr" lIns="0" rIns="0" tIns="0" bIns="0"/>
          <a:lstStyle/>
          <a:p>
            <a:pPr algn="ctr">
              <a:lnSpc>
                <a:spcPct val="110000"/>
              </a:lnSpc>
              <a:spcAft>
                <a:spcPts val="0"/>
              </a:spcAft>
            </a:pPr>
            <a:r>
              <a:rPr sz="1350" b="1" i="0">
                <a:solidFill>
                  <a:srgbClr val="1C2433"/>
                </a:solidFill>
                <a:latin typeface="Calibri"/>
              </a:rPr>
              <a:t>Company databases</a:t>
            </a:r>
          </a:p>
        </p:txBody>
      </p:sp>
      <p:sp>
        <p:nvSpPr>
          <p:cNvPr id="38" name="Rounded Rectangle 37"/>
          <p:cNvSpPr/>
          <p:nvPr/>
        </p:nvSpPr>
        <p:spPr>
          <a:xfrm>
            <a:off x="9144000" y="3282696"/>
            <a:ext cx="2423160" cy="530352"/>
          </a:xfrm>
          <a:prstGeom prst="roundRect">
            <a:avLst>
              <a:gd name="adj" fmla="val 20000"/>
            </a:avLst>
          </a:prstGeom>
          <a:solidFill>
            <a:srgbClr val="FCF1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9144000" y="3282696"/>
            <a:ext cx="2423160" cy="530352"/>
          </a:xfrm>
          <a:prstGeom prst="rect">
            <a:avLst/>
          </a:prstGeom>
          <a:noFill/>
        </p:spPr>
        <p:txBody>
          <a:bodyPr wrap="square" anchor="ctr" lIns="0" rIns="0" tIns="0" bIns="0"/>
          <a:lstStyle/>
          <a:p>
            <a:pPr algn="ctr">
              <a:lnSpc>
                <a:spcPct val="110000"/>
              </a:lnSpc>
              <a:spcAft>
                <a:spcPts val="0"/>
              </a:spcAft>
            </a:pPr>
            <a:r>
              <a:rPr sz="1350" b="1" i="0">
                <a:solidFill>
                  <a:srgbClr val="1C2433"/>
                </a:solidFill>
                <a:latin typeface="Calibri"/>
              </a:rPr>
              <a:t>Mailboxes</a:t>
            </a:r>
          </a:p>
        </p:txBody>
      </p:sp>
      <p:sp>
        <p:nvSpPr>
          <p:cNvPr id="40" name="Rounded Rectangle 39"/>
          <p:cNvSpPr/>
          <p:nvPr/>
        </p:nvSpPr>
        <p:spPr>
          <a:xfrm>
            <a:off x="9144000" y="3941064"/>
            <a:ext cx="2423160" cy="530352"/>
          </a:xfrm>
          <a:prstGeom prst="roundRect">
            <a:avLst>
              <a:gd name="adj" fmla="val 20000"/>
            </a:avLst>
          </a:prstGeom>
          <a:solidFill>
            <a:srgbClr val="FCF1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9144000" y="3941064"/>
            <a:ext cx="2423160" cy="530352"/>
          </a:xfrm>
          <a:prstGeom prst="rect">
            <a:avLst/>
          </a:prstGeom>
          <a:noFill/>
        </p:spPr>
        <p:txBody>
          <a:bodyPr wrap="square" anchor="ctr" lIns="0" rIns="0" tIns="0" bIns="0"/>
          <a:lstStyle/>
          <a:p>
            <a:pPr algn="ctr">
              <a:lnSpc>
                <a:spcPct val="110000"/>
              </a:lnSpc>
              <a:spcAft>
                <a:spcPts val="0"/>
              </a:spcAft>
            </a:pPr>
            <a:r>
              <a:rPr sz="1350" b="1" i="0">
                <a:solidFill>
                  <a:srgbClr val="1C2433"/>
                </a:solidFill>
                <a:latin typeface="Calibri"/>
              </a:rPr>
              <a:t>Documents &amp; notes</a:t>
            </a:r>
          </a:p>
        </p:txBody>
      </p:sp>
      <p:sp>
        <p:nvSpPr>
          <p:cNvPr id="42" name="TextBox 41"/>
          <p:cNvSpPr txBox="1"/>
          <p:nvPr/>
        </p:nvSpPr>
        <p:spPr>
          <a:xfrm>
            <a:off x="9144000" y="4663440"/>
            <a:ext cx="2468880" cy="1280160"/>
          </a:xfrm>
          <a:prstGeom prst="rect">
            <a:avLst/>
          </a:prstGeom>
          <a:noFill/>
        </p:spPr>
        <p:txBody>
          <a:bodyPr wrap="square" anchor="t" lIns="0" rIns="0" tIns="0" bIns="0"/>
          <a:lstStyle/>
          <a:p>
            <a:pPr algn="l">
              <a:lnSpc>
                <a:spcPct val="110000"/>
              </a:lnSpc>
              <a:spcAft>
                <a:spcPts val="0"/>
              </a:spcAft>
            </a:pPr>
            <a:r>
              <a:rPr sz="1200" b="0" i="1">
                <a:solidFill>
                  <a:srgbClr val="5B6678"/>
                </a:solidFill>
                <a:latin typeface="Calibri"/>
              </a:rPr>
              <a:t>Each source is connected only after a second person approves it.</a:t>
            </a:r>
          </a:p>
        </p:txBody>
      </p:sp>
      <p:sp>
        <p:nvSpPr>
          <p:cNvPr id="43" name="TextBox 42"/>
          <p:cNvSpPr txBox="1"/>
          <p:nvPr/>
        </p:nvSpPr>
        <p:spPr>
          <a:xfrm>
            <a:off x="594360" y="6035040"/>
            <a:ext cx="10972800" cy="320040"/>
          </a:xfrm>
          <a:prstGeom prst="rect">
            <a:avLst/>
          </a:prstGeom>
          <a:noFill/>
        </p:spPr>
        <p:txBody>
          <a:bodyPr wrap="square" anchor="t" lIns="0" rIns="0" tIns="0" bIns="0"/>
          <a:lstStyle/>
          <a:p>
            <a:pPr algn="l">
              <a:lnSpc>
                <a:spcPct val="110000"/>
              </a:lnSpc>
              <a:spcAft>
                <a:spcPts val="0"/>
              </a:spcAft>
            </a:pPr>
            <a:r>
              <a:rPr sz="1250" b="0" i="1">
                <a:solidFill>
                  <a:srgbClr val="5B6678"/>
                </a:solidFill>
                <a:latin typeface="Calibri"/>
              </a:rPr>
              <a:t>Built from proven open-source parts — our own servers, our own database, our own sign-in. No dependence on one AI vendor.</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01" name="Rectangle 1 10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2" name="TextBox 2 10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WHY ONE LAYER</a:t>
            </a:r>
          </a:p>
        </p:txBody>
      </p:sp>
      <p:sp>
        <p:nvSpPr>
          <p:cNvPr id="103" name="TextBox 3 10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One governed memory instead of many connectors</a:t>
            </a:r>
          </a:p>
        </p:txBody>
      </p:sp>
      <p:sp>
        <p:nvSpPr>
          <p:cNvPr id="104" name="TextBox 4 10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105" name="TextBox 5 10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15</a:t>
            </a:r>
          </a:p>
        </p:txBody>
      </p:sp>
      <p:sp>
        <p:nvSpPr>
          <p:cNvPr id="106" name="Rounded Rectangle 7 106"/>
          <p:cNvSpPr/>
          <p:nvPr/>
        </p:nvSpPr>
        <p:spPr>
          <a:xfrm>
            <a:off x="590550" y="1581150"/>
            <a:ext cx="5334000" cy="3067050"/>
          </a:xfrm>
          <a:prstGeom prst="roundRect">
            <a:avLst>
              <a:gd name="adj" fmla="val 1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7" name="TextBox 6 107"/>
          <p:cNvSpPr txBox="1"/>
          <p:nvPr/>
        </p:nvSpPr>
        <p:spPr>
          <a:xfrm>
            <a:off x="800100" y="1714500"/>
            <a:ext cx="4953000" cy="323850"/>
          </a:xfrm>
          <a:prstGeom prst="rect">
            <a:avLst/>
          </a:prstGeom>
          <a:noFill/>
        </p:spPr>
        <p:txBody>
          <a:bodyPr wrap="square" anchor="t" lIns="0" rIns="0" tIns="0" bIns="0"/>
          <a:lstStyle/>
          <a:p>
            <a:pPr algn="l">
              <a:lnSpc>
                <a:spcPct val="110000"/>
              </a:lnSpc>
              <a:spcAft>
                <a:spcPts val="0"/>
              </a:spcAft>
            </a:pPr>
            <a:r>
              <a:rPr sz="1200" b="1" i="0">
                <a:solidFill>
                  <a:srgbClr val="B5452F"/>
                </a:solidFill>
                <a:latin typeface="Calibri"/>
              </a:rPr>
              <a:t>EVERYONE'S OWN CONNECTORS</a:t>
            </a:r>
          </a:p>
        </p:txBody>
      </p:sp>
      <p:sp>
        <p:nvSpPr>
          <p:cNvPr id="108" name="TextBox 9 108"/>
          <p:cNvSpPr txBox="1"/>
          <p:nvPr/>
        </p:nvSpPr>
        <p:spPr>
          <a:xfrm>
            <a:off x="800100" y="2076450"/>
            <a:ext cx="4972050" cy="2476500"/>
          </a:xfrm>
          <a:prstGeom prst="rect">
            <a:avLst/>
          </a:prstGeom>
          <a:noFill/>
        </p:spPr>
        <p:txBody>
          <a:bodyPr wrap="square" anchor="t" lIns="0" rIns="0" tIns="0" bIns="0"/>
          <a:lstStyle/>
          <a:p>
            <a:pPr algn="l">
              <a:lnSpc>
                <a:spcPct val="105000"/>
              </a:lnSpc>
              <a:spcAft>
                <a:spcPts val="0"/>
              </a:spcAft>
            </a:pPr>
            <a:r>
              <a:rPr sz="1350" b="0" i="0">
                <a:solidFill>
                  <a:srgbClr val="5B6678"/>
                </a:solidFill>
                <a:latin typeface="Calibri"/>
              </a:rPr>
              <a:t>✕  Raw mail and files reach the AI with no scopes, client walls, approvals or audit</a:t>
            </a:r>
          </a:p>
          <a:p>
            <a:pPr algn="l">
              <a:lnSpc>
                <a:spcPct val="105000"/>
              </a:lnSpc>
              <a:spcAft>
                <a:spcPts val="0"/>
              </a:spcAft>
            </a:pPr>
            <a:r>
              <a:rPr sz="1350" b="0" i="0">
                <a:solidFill>
                  <a:srgbClr val="5B6678"/>
                </a:solidFill>
                <a:latin typeface="Calibri"/>
              </a:rPr>
              <a:t>✕  Approved knowledge and unapproved raw data disagree, and the AI cannot tell which is which</a:t>
            </a:r>
          </a:p>
          <a:p>
            <a:pPr algn="l">
              <a:lnSpc>
                <a:spcPct val="105000"/>
              </a:lnSpc>
              <a:spcAft>
                <a:spcPts val="0"/>
              </a:spcAft>
            </a:pPr>
            <a:r>
              <a:rPr sz="1350" b="0" i="0">
                <a:solidFill>
                  <a:srgbClr val="5B6678"/>
                </a:solidFill>
                <a:latin typeface="Calibri"/>
              </a:rPr>
              <a:t>✕  Dozens of tool definitions and large results crowd the AI's working memory</a:t>
            </a:r>
          </a:p>
          <a:p>
            <a:pPr algn="l">
              <a:lnSpc>
                <a:spcPct val="105000"/>
              </a:lnSpc>
              <a:spcAft>
                <a:spcPts val="0"/>
              </a:spcAft>
            </a:pPr>
            <a:r>
              <a:rPr sz="1350" b="0" i="0">
                <a:solidFill>
                  <a:srgbClr val="5B6678"/>
                </a:solidFill>
                <a:latin typeface="Calibri"/>
              </a:rPr>
              <a:t>✕  Private data, untrusted inbound mail and a 'send' tool end up in one agent</a:t>
            </a:r>
          </a:p>
        </p:txBody>
      </p:sp>
      <p:sp>
        <p:nvSpPr>
          <p:cNvPr id="109" name="Rounded Rectangle 19 109"/>
          <p:cNvSpPr/>
          <p:nvPr/>
        </p:nvSpPr>
        <p:spPr>
          <a:xfrm>
            <a:off x="6229350" y="1581150"/>
            <a:ext cx="5334000" cy="3067050"/>
          </a:xfrm>
          <a:prstGeom prst="roundRect">
            <a:avLst>
              <a:gd name="adj" fmla="val 6000"/>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0" name="TextBox 6 110"/>
          <p:cNvSpPr txBox="1"/>
          <p:nvPr/>
        </p:nvSpPr>
        <p:spPr>
          <a:xfrm>
            <a:off x="6438900" y="1714500"/>
            <a:ext cx="4953000" cy="323850"/>
          </a:xfrm>
          <a:prstGeom prst="rect">
            <a:avLst/>
          </a:prstGeom>
          <a:noFill/>
        </p:spPr>
        <p:txBody>
          <a:bodyPr wrap="square" anchor="t" lIns="0" rIns="0" tIns="0" bIns="0"/>
          <a:lstStyle/>
          <a:p>
            <a:pPr algn="l">
              <a:lnSpc>
                <a:spcPct val="110000"/>
              </a:lnSpc>
              <a:spcAft>
                <a:spcPts val="0"/>
              </a:spcAft>
            </a:pPr>
            <a:r>
              <a:rPr sz="1200" b="1" i="0">
                <a:solidFill>
                  <a:srgbClr val="5FD3C4"/>
                </a:solidFill>
                <a:latin typeface="Calibri"/>
              </a:rPr>
              <a:t>COMPANY SOURCES THROUGH THE MEMORY LAYER</a:t>
            </a:r>
          </a:p>
        </p:txBody>
      </p:sp>
      <p:sp>
        <p:nvSpPr>
          <p:cNvPr id="111" name="TextBox 9 111"/>
          <p:cNvSpPr txBox="1"/>
          <p:nvPr/>
        </p:nvSpPr>
        <p:spPr>
          <a:xfrm>
            <a:off x="6438900" y="2076450"/>
            <a:ext cx="4972050" cy="2476500"/>
          </a:xfrm>
          <a:prstGeom prst="rect">
            <a:avLst/>
          </a:prstGeom>
          <a:noFill/>
        </p:spPr>
        <p:txBody>
          <a:bodyPr wrap="square" anchor="t" lIns="0" rIns="0" tIns="0" bIns="0"/>
          <a:lstStyle/>
          <a:p>
            <a:pPr algn="l">
              <a:lnSpc>
                <a:spcPct val="105000"/>
              </a:lnSpc>
              <a:spcAft>
                <a:spcPts val="0"/>
              </a:spcAft>
            </a:pPr>
            <a:r>
              <a:rPr sz="1350" b="0" i="0">
                <a:solidFill>
                  <a:srgbClr val="E6EDF5"/>
                </a:solidFill>
                <a:latin typeface="Calibri"/>
              </a:rPr>
              <a:t>✓  Read on our own servers; facts extracted by a small model we run ourselves</a:t>
            </a:r>
          </a:p>
          <a:p>
            <a:pPr algn="l">
              <a:lnSpc>
                <a:spcPct val="105000"/>
              </a:lnSpc>
              <a:spcAft>
                <a:spcPts val="0"/>
              </a:spcAft>
            </a:pPr>
            <a:r>
              <a:rPr sz="1350" b="0" i="0">
                <a:solidFill>
                  <a:srgbClr val="E6EDF5"/>
                </a:solidFill>
                <a:latin typeface="Calibri"/>
              </a:rPr>
              <a:t>✓  Shared knowledge only after a person approves it, with client walls and an audit trail</a:t>
            </a:r>
          </a:p>
          <a:p>
            <a:pPr algn="l">
              <a:lnSpc>
                <a:spcPct val="105000"/>
              </a:lnSpc>
              <a:spcAft>
                <a:spcPts val="0"/>
              </a:spcAft>
            </a:pPr>
            <a:r>
              <a:rPr sz="1350" b="0" i="0">
                <a:solidFill>
                  <a:srgbClr val="E6EDF5"/>
                </a:solidFill>
                <a:latin typeface="Calibri"/>
              </a:rPr>
              <a:t>✓  The AI gets one context pack within a token budget we set (500 to 100,000 tokens), labelled as data</a:t>
            </a:r>
          </a:p>
          <a:p>
            <a:pPr algn="l">
              <a:lnSpc>
                <a:spcPct val="105000"/>
              </a:lnSpc>
              <a:spcAft>
                <a:spcPts val="0"/>
              </a:spcAft>
            </a:pPr>
            <a:r>
              <a:rPr sz="1350" b="0" i="0">
                <a:solidFill>
                  <a:srgbClr val="E6EDF5"/>
                </a:solidFill>
                <a:latin typeface="Calibri"/>
              </a:rPr>
              <a:t>✓  A small, stable set of memory tools, read-only towards outside systems</a:t>
            </a:r>
          </a:p>
        </p:txBody>
      </p:sp>
      <p:sp>
        <p:nvSpPr>
          <p:cNvPr id="112" name="Rounded Rectangle 7 112"/>
          <p:cNvSpPr/>
          <p:nvPr/>
        </p:nvSpPr>
        <p:spPr>
          <a:xfrm>
            <a:off x="590550" y="4800600"/>
            <a:ext cx="3505200" cy="1162050"/>
          </a:xfrm>
          <a:prstGeom prst="roundRect">
            <a:avLst>
              <a:gd name="adj" fmla="val 1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3" name="TextBox 20 113"/>
          <p:cNvSpPr txBox="1"/>
          <p:nvPr/>
        </p:nvSpPr>
        <p:spPr>
          <a:xfrm>
            <a:off x="762000" y="4876800"/>
            <a:ext cx="3162300" cy="381000"/>
          </a:xfrm>
          <a:prstGeom prst="rect">
            <a:avLst/>
          </a:prstGeom>
          <a:noFill/>
        </p:spPr>
        <p:txBody>
          <a:bodyPr wrap="square" anchor="t" lIns="0" rIns="0" tIns="0" bIns="0"/>
          <a:lstStyle/>
          <a:p>
            <a:pPr algn="l">
              <a:lnSpc>
                <a:spcPct val="110000"/>
              </a:lnSpc>
              <a:spcAft>
                <a:spcPts val="0"/>
              </a:spcAft>
            </a:pPr>
            <a:r>
              <a:rPr sz="2200" b="1" i="0">
                <a:solidFill>
                  <a:srgbClr val="0E8C7F"/>
                </a:solidFill>
                <a:latin typeface="Calibri"/>
              </a:rPr>
              <a:t>+3,139 tokens</a:t>
            </a:r>
          </a:p>
        </p:txBody>
      </p:sp>
      <p:sp>
        <p:nvSpPr>
          <p:cNvPr id="114" name="TextBox 9 114"/>
          <p:cNvSpPr txBox="1"/>
          <p:nvPr/>
        </p:nvSpPr>
        <p:spPr>
          <a:xfrm>
            <a:off x="762000" y="5276850"/>
            <a:ext cx="3162300" cy="628650"/>
          </a:xfrm>
          <a:prstGeom prst="rect">
            <a:avLst/>
          </a:prstGeom>
          <a:noFill/>
        </p:spPr>
        <p:txBody>
          <a:bodyPr wrap="square" anchor="t" lIns="0" rIns="0" tIns="0" bIns="0"/>
          <a:lstStyle/>
          <a:p>
            <a:pPr algn="l">
              <a:lnSpc>
                <a:spcPct val="105000"/>
              </a:lnSpc>
              <a:spcAft>
                <a:spcPts val="0"/>
              </a:spcAft>
            </a:pPr>
            <a:r>
              <a:rPr sz="1150" b="0" i="0">
                <a:solidFill>
                  <a:srgbClr val="5B6678"/>
                </a:solidFill>
                <a:latin typeface="Calibri"/>
              </a:rPr>
              <a:t>added to every AI request by six idle mail, drive, calendar and document connectors</a:t>
            </a:r>
          </a:p>
        </p:txBody>
      </p:sp>
      <p:sp>
        <p:nvSpPr>
          <p:cNvPr id="115" name="Rounded Rectangle 7 115"/>
          <p:cNvSpPr/>
          <p:nvPr/>
        </p:nvSpPr>
        <p:spPr>
          <a:xfrm>
            <a:off x="4324350" y="4800600"/>
            <a:ext cx="3505200" cy="1162050"/>
          </a:xfrm>
          <a:prstGeom prst="roundRect">
            <a:avLst>
              <a:gd name="adj" fmla="val 1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6" name="TextBox 20 116"/>
          <p:cNvSpPr txBox="1"/>
          <p:nvPr/>
        </p:nvSpPr>
        <p:spPr>
          <a:xfrm>
            <a:off x="4495800" y="4876800"/>
            <a:ext cx="3162300" cy="381000"/>
          </a:xfrm>
          <a:prstGeom prst="rect">
            <a:avLst/>
          </a:prstGeom>
          <a:noFill/>
        </p:spPr>
        <p:txBody>
          <a:bodyPr wrap="square" anchor="t" lIns="0" rIns="0" tIns="0" bIns="0"/>
          <a:lstStyle/>
          <a:p>
            <a:pPr algn="l">
              <a:lnSpc>
                <a:spcPct val="110000"/>
              </a:lnSpc>
              <a:spcAft>
                <a:spcPts val="0"/>
              </a:spcAft>
            </a:pPr>
            <a:r>
              <a:rPr sz="2200" b="1" i="0">
                <a:solidFill>
                  <a:srgbClr val="0E8C7F"/>
                </a:solidFill>
                <a:latin typeface="Calibri"/>
              </a:rPr>
              <a:t>~23,400 tokens</a:t>
            </a:r>
          </a:p>
        </p:txBody>
      </p:sp>
      <p:sp>
        <p:nvSpPr>
          <p:cNvPr id="117" name="TextBox 9 117"/>
          <p:cNvSpPr txBox="1"/>
          <p:nvPr/>
        </p:nvSpPr>
        <p:spPr>
          <a:xfrm>
            <a:off x="4495800" y="5276850"/>
            <a:ext cx="3162300" cy="628650"/>
          </a:xfrm>
          <a:prstGeom prst="rect">
            <a:avLst/>
          </a:prstGeom>
          <a:noFill/>
        </p:spPr>
        <p:txBody>
          <a:bodyPr wrap="square" anchor="t" lIns="0" rIns="0" tIns="0" bIns="0"/>
          <a:lstStyle/>
          <a:p>
            <a:pPr algn="l">
              <a:lnSpc>
                <a:spcPct val="105000"/>
              </a:lnSpc>
              <a:spcAft>
                <a:spcPts val="0"/>
              </a:spcAft>
            </a:pPr>
            <a:r>
              <a:rPr sz="1150" b="0" i="0">
                <a:solidFill>
                  <a:srgbClr val="5B6678"/>
                </a:solidFill>
                <a:latin typeface="Calibri"/>
              </a:rPr>
              <a:t>when one mail connector's 30 tools load; up to 25,000 more for a single result</a:t>
            </a:r>
          </a:p>
        </p:txBody>
      </p:sp>
      <p:sp>
        <p:nvSpPr>
          <p:cNvPr id="118" name="Rounded Rectangle 7 118"/>
          <p:cNvSpPr/>
          <p:nvPr/>
        </p:nvSpPr>
        <p:spPr>
          <a:xfrm>
            <a:off x="8058150" y="4800600"/>
            <a:ext cx="3505200" cy="1162050"/>
          </a:xfrm>
          <a:prstGeom prst="roundRect">
            <a:avLst>
              <a:gd name="adj" fmla="val 1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9" name="TextBox 20 119"/>
          <p:cNvSpPr txBox="1"/>
          <p:nvPr/>
        </p:nvSpPr>
        <p:spPr>
          <a:xfrm>
            <a:off x="8229600" y="4876800"/>
            <a:ext cx="3162300" cy="381000"/>
          </a:xfrm>
          <a:prstGeom prst="rect">
            <a:avLst/>
          </a:prstGeom>
          <a:noFill/>
        </p:spPr>
        <p:txBody>
          <a:bodyPr wrap="square" anchor="t" lIns="0" rIns="0" tIns="0" bIns="0"/>
          <a:lstStyle/>
          <a:p>
            <a:pPr algn="l">
              <a:lnSpc>
                <a:spcPct val="110000"/>
              </a:lnSpc>
              <a:spcAft>
                <a:spcPts val="0"/>
              </a:spcAft>
            </a:pPr>
            <a:r>
              <a:rPr sz="2200" b="1" i="0">
                <a:solidFill>
                  <a:srgbClr val="0E8C7F"/>
                </a:solidFill>
                <a:latin typeface="Calibri"/>
              </a:rPr>
              <a:t>−66% · −$504/month</a:t>
            </a:r>
          </a:p>
        </p:txBody>
      </p:sp>
      <p:sp>
        <p:nvSpPr>
          <p:cNvPr id="120" name="TextBox 9 120"/>
          <p:cNvSpPr txBox="1"/>
          <p:nvPr/>
        </p:nvSpPr>
        <p:spPr>
          <a:xfrm>
            <a:off x="8229600" y="5276850"/>
            <a:ext cx="3162300" cy="628650"/>
          </a:xfrm>
          <a:prstGeom prst="rect">
            <a:avLst/>
          </a:prstGeom>
          <a:noFill/>
        </p:spPr>
        <p:txBody>
          <a:bodyPr wrap="square" anchor="t" lIns="0" rIns="0" tIns="0" bIns="0"/>
          <a:lstStyle/>
          <a:p>
            <a:pPr algn="l">
              <a:lnSpc>
                <a:spcPct val="105000"/>
              </a:lnSpc>
              <a:spcAft>
                <a:spcPts val="0"/>
              </a:spcAft>
            </a:pPr>
            <a:r>
              <a:rPr sz="1150" b="0" i="0">
                <a:solidFill>
                  <a:srgbClr val="5B6678"/>
                </a:solidFill>
                <a:latin typeface="Calibri"/>
              </a:rPr>
              <a:t>tokens and list-price cost when connectors are switched on only per task, team of 20 (simulated)</a:t>
            </a:r>
          </a:p>
        </p:txBody>
      </p:sp>
      <p:sp>
        <p:nvSpPr>
          <p:cNvPr id="121" name="TextBox 42 121"/>
          <p:cNvSpPr txBox="1"/>
          <p:nvPr/>
        </p:nvSpPr>
        <p:spPr>
          <a:xfrm>
            <a:off x="594360" y="6029325"/>
            <a:ext cx="10972800" cy="320040"/>
          </a:xfrm>
          <a:prstGeom prst="rect">
            <a:avLst/>
          </a:prstGeom>
          <a:noFill/>
        </p:spPr>
        <p:txBody>
          <a:bodyPr wrap="square" anchor="t" lIns="0" rIns="0" tIns="0" bIns="0"/>
          <a:lstStyle/>
          <a:p>
            <a:pPr algn="l">
              <a:lnSpc>
                <a:spcPct val="110000"/>
              </a:lnSpc>
              <a:spcAft>
                <a:spcPts val="0"/>
              </a:spcAft>
            </a:pPr>
            <a:r>
              <a:rPr sz="1250" b="0" i="1">
                <a:solidFill>
                  <a:srgbClr val="5B6678"/>
                </a:solidFill>
                <a:latin typeface="Calibri"/>
              </a:rPr>
              <a:t>Claude Code test, 13 Oct 2026, plus a simulation · source: "What connectors cost", it-labs.in research</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OUTCOME</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What management would actually get</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16</a:t>
            </a:r>
          </a:p>
        </p:txBody>
      </p:sp>
      <p:sp>
        <p:nvSpPr>
          <p:cNvPr id="7" name="Rounded Rectangle 6"/>
          <p:cNvSpPr/>
          <p:nvPr/>
        </p:nvSpPr>
        <p:spPr>
          <a:xfrm>
            <a:off x="594360" y="169164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95528" y="1911095"/>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95528" y="2075688"/>
            <a:ext cx="3118104" cy="457200"/>
          </a:xfrm>
          <a:prstGeom prst="rect">
            <a:avLst/>
          </a:prstGeom>
          <a:noFill/>
        </p:spPr>
        <p:txBody>
          <a:bodyPr wrap="square" anchor="t" lIns="0" rIns="0" tIns="0" bIns="0"/>
          <a:lstStyle/>
          <a:p>
            <a:pPr algn="l">
              <a:lnSpc>
                <a:spcPct val="110000"/>
              </a:lnSpc>
              <a:spcAft>
                <a:spcPts val="0"/>
              </a:spcAft>
            </a:pPr>
            <a:r>
              <a:rPr sz="1650" b="1" i="0">
                <a:solidFill>
                  <a:srgbClr val="1C2433"/>
                </a:solidFill>
                <a:latin typeface="Calibri"/>
              </a:rPr>
              <a:t>1  Compounding productivity</a:t>
            </a:r>
          </a:p>
        </p:txBody>
      </p:sp>
      <p:sp>
        <p:nvSpPr>
          <p:cNvPr id="10" name="TextBox 9"/>
          <p:cNvSpPr txBox="1"/>
          <p:nvPr/>
        </p:nvSpPr>
        <p:spPr>
          <a:xfrm>
            <a:off x="795528" y="245973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Every interaction makes the system smarter. New people and new agents start with what we already know.</a:t>
            </a:r>
          </a:p>
        </p:txBody>
      </p:sp>
      <p:sp>
        <p:nvSpPr>
          <p:cNvPr id="11" name="Rounded Rectangle 10"/>
          <p:cNvSpPr/>
          <p:nvPr/>
        </p:nvSpPr>
        <p:spPr>
          <a:xfrm>
            <a:off x="4343400" y="169164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4544568" y="1911095"/>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4544568" y="2075688"/>
            <a:ext cx="3118104" cy="457200"/>
          </a:xfrm>
          <a:prstGeom prst="rect">
            <a:avLst/>
          </a:prstGeom>
          <a:noFill/>
        </p:spPr>
        <p:txBody>
          <a:bodyPr wrap="square" anchor="t" lIns="0" rIns="0" tIns="0" bIns="0"/>
          <a:lstStyle/>
          <a:p>
            <a:pPr algn="l">
              <a:lnSpc>
                <a:spcPct val="110000"/>
              </a:lnSpc>
              <a:spcAft>
                <a:spcPts val="0"/>
              </a:spcAft>
            </a:pPr>
            <a:r>
              <a:rPr sz="1650" b="1" i="0">
                <a:solidFill>
                  <a:srgbClr val="1C2433"/>
                </a:solidFill>
                <a:latin typeface="Calibri"/>
              </a:rPr>
              <a:t>2  Lower token and computing cost</a:t>
            </a:r>
          </a:p>
        </p:txBody>
      </p:sp>
      <p:sp>
        <p:nvSpPr>
          <p:cNvPr id="14" name="TextBox 13"/>
          <p:cNvSpPr txBox="1"/>
          <p:nvPr/>
        </p:nvSpPr>
        <p:spPr>
          <a:xfrm>
            <a:off x="4544568" y="245973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Only relevant memory is sent to the model. Less waste, lower bills, faster answers.</a:t>
            </a:r>
          </a:p>
        </p:txBody>
      </p:sp>
      <p:sp>
        <p:nvSpPr>
          <p:cNvPr id="15" name="Rounded Rectangle 14"/>
          <p:cNvSpPr/>
          <p:nvPr/>
        </p:nvSpPr>
        <p:spPr>
          <a:xfrm>
            <a:off x="8092440" y="169164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ectangle 15"/>
          <p:cNvSpPr/>
          <p:nvPr/>
        </p:nvSpPr>
        <p:spPr>
          <a:xfrm>
            <a:off x="8293608" y="1911095"/>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8293608" y="2075688"/>
            <a:ext cx="3118104" cy="457200"/>
          </a:xfrm>
          <a:prstGeom prst="rect">
            <a:avLst/>
          </a:prstGeom>
          <a:noFill/>
        </p:spPr>
        <p:txBody>
          <a:bodyPr wrap="square" anchor="t" lIns="0" rIns="0" tIns="0" bIns="0"/>
          <a:lstStyle/>
          <a:p>
            <a:pPr algn="l">
              <a:lnSpc>
                <a:spcPct val="110000"/>
              </a:lnSpc>
              <a:spcAft>
                <a:spcPts val="0"/>
              </a:spcAft>
            </a:pPr>
            <a:r>
              <a:rPr sz="1650" b="1" i="0">
                <a:solidFill>
                  <a:srgbClr val="1C2433"/>
                </a:solidFill>
                <a:latin typeface="Calibri"/>
              </a:rPr>
              <a:t>3  Compliance and audit readiness</a:t>
            </a:r>
          </a:p>
        </p:txBody>
      </p:sp>
      <p:sp>
        <p:nvSpPr>
          <p:cNvPr id="18" name="TextBox 17"/>
          <p:cNvSpPr txBox="1"/>
          <p:nvPr/>
        </p:nvSpPr>
        <p:spPr>
          <a:xfrm>
            <a:off x="8293608" y="245973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Every memory is logged and attributable. We can show what the AI knew when it acted.</a:t>
            </a:r>
          </a:p>
        </p:txBody>
      </p:sp>
      <p:sp>
        <p:nvSpPr>
          <p:cNvPr id="19" name="Rounded Rectangle 18"/>
          <p:cNvSpPr/>
          <p:nvPr/>
        </p:nvSpPr>
        <p:spPr>
          <a:xfrm>
            <a:off x="594360" y="393192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ectangle 19"/>
          <p:cNvSpPr/>
          <p:nvPr/>
        </p:nvSpPr>
        <p:spPr>
          <a:xfrm>
            <a:off x="795528" y="4151376"/>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795528" y="4315968"/>
            <a:ext cx="3118104" cy="457200"/>
          </a:xfrm>
          <a:prstGeom prst="rect">
            <a:avLst/>
          </a:prstGeom>
          <a:noFill/>
        </p:spPr>
        <p:txBody>
          <a:bodyPr wrap="square" anchor="t" lIns="0" rIns="0" tIns="0" bIns="0"/>
          <a:lstStyle/>
          <a:p>
            <a:pPr algn="l">
              <a:lnSpc>
                <a:spcPct val="110000"/>
              </a:lnSpc>
              <a:spcAft>
                <a:spcPts val="0"/>
              </a:spcAft>
            </a:pPr>
            <a:r>
              <a:rPr sz="1650" b="1" i="0">
                <a:solidFill>
                  <a:srgbClr val="1C2433"/>
                </a:solidFill>
                <a:latin typeface="Calibri"/>
              </a:rPr>
              <a:t>4  Governed AI behavior</a:t>
            </a:r>
          </a:p>
        </p:txBody>
      </p:sp>
      <p:sp>
        <p:nvSpPr>
          <p:cNvPr id="22" name="TextBox 21"/>
          <p:cNvSpPr txBox="1"/>
          <p:nvPr/>
        </p:nvSpPr>
        <p:spPr>
          <a:xfrm>
            <a:off x="795528" y="470001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Personal stays personal. Team knowledge stays in the team. Clients see only their own.</a:t>
            </a:r>
          </a:p>
        </p:txBody>
      </p:sp>
      <p:sp>
        <p:nvSpPr>
          <p:cNvPr id="23" name="Rounded Rectangle 22"/>
          <p:cNvSpPr/>
          <p:nvPr/>
        </p:nvSpPr>
        <p:spPr>
          <a:xfrm>
            <a:off x="4343400" y="393192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ectangle 23"/>
          <p:cNvSpPr/>
          <p:nvPr/>
        </p:nvSpPr>
        <p:spPr>
          <a:xfrm>
            <a:off x="4544568" y="4151376"/>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4544568" y="4315968"/>
            <a:ext cx="3118104" cy="457200"/>
          </a:xfrm>
          <a:prstGeom prst="rect">
            <a:avLst/>
          </a:prstGeom>
          <a:noFill/>
        </p:spPr>
        <p:txBody>
          <a:bodyPr wrap="square" anchor="t" lIns="0" rIns="0" tIns="0" bIns="0"/>
          <a:lstStyle/>
          <a:p>
            <a:pPr algn="l">
              <a:lnSpc>
                <a:spcPct val="110000"/>
              </a:lnSpc>
              <a:spcAft>
                <a:spcPts val="0"/>
              </a:spcAft>
            </a:pPr>
            <a:r>
              <a:rPr sz="1650" b="1" i="0">
                <a:solidFill>
                  <a:srgbClr val="1C2433"/>
                </a:solidFill>
                <a:latin typeface="Calibri"/>
              </a:rPr>
              <a:t>5  Model freedom</a:t>
            </a:r>
          </a:p>
        </p:txBody>
      </p:sp>
      <p:sp>
        <p:nvSpPr>
          <p:cNvPr id="26" name="TextBox 25"/>
          <p:cNvSpPr txBox="1"/>
          <p:nvPr/>
        </p:nvSpPr>
        <p:spPr>
          <a:xfrm>
            <a:off x="4544568" y="470001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Use any model — commercial or local — on the same governed memory.</a:t>
            </a:r>
          </a:p>
        </p:txBody>
      </p:sp>
      <p:sp>
        <p:nvSpPr>
          <p:cNvPr id="27" name="Rounded Rectangle 26"/>
          <p:cNvSpPr/>
          <p:nvPr/>
        </p:nvSpPr>
        <p:spPr>
          <a:xfrm>
            <a:off x="8092440" y="393192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8293608" y="4151376"/>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8293608" y="4315968"/>
            <a:ext cx="3118104" cy="457200"/>
          </a:xfrm>
          <a:prstGeom prst="rect">
            <a:avLst/>
          </a:prstGeom>
          <a:noFill/>
        </p:spPr>
        <p:txBody>
          <a:bodyPr wrap="square" anchor="t" lIns="0" rIns="0" tIns="0" bIns="0"/>
          <a:lstStyle/>
          <a:p>
            <a:pPr algn="l">
              <a:lnSpc>
                <a:spcPct val="110000"/>
              </a:lnSpc>
              <a:spcAft>
                <a:spcPts val="0"/>
              </a:spcAft>
            </a:pPr>
            <a:r>
              <a:rPr sz="1650" b="1" i="0">
                <a:solidFill>
                  <a:srgbClr val="1C2433"/>
                </a:solidFill>
                <a:latin typeface="Calibri"/>
              </a:rPr>
              <a:t>6  Competitive advantage</a:t>
            </a:r>
          </a:p>
        </p:txBody>
      </p:sp>
      <p:sp>
        <p:nvSpPr>
          <p:cNvPr id="30" name="TextBox 29"/>
          <p:cNvSpPr txBox="1"/>
          <p:nvPr/>
        </p:nvSpPr>
        <p:spPr>
          <a:xfrm>
            <a:off x="8293608" y="470001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Institutional memory compounds, and competitors cannot copy it overnight.</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TIMING</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Why now</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17</a:t>
            </a:r>
          </a:p>
        </p:txBody>
      </p:sp>
      <p:sp>
        <p:nvSpPr>
          <p:cNvPr id="7" name="Rounded Rectangle 6"/>
          <p:cNvSpPr/>
          <p:nvPr/>
        </p:nvSpPr>
        <p:spPr>
          <a:xfrm>
            <a:off x="594360" y="1691640"/>
            <a:ext cx="3520440" cy="301752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95528" y="1911095"/>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9552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0E8C7F"/>
                </a:solidFill>
                <a:latin typeface="Calibri"/>
              </a:rPr>
              <a:t>01</a:t>
            </a:r>
          </a:p>
        </p:txBody>
      </p:sp>
      <p:sp>
        <p:nvSpPr>
          <p:cNvPr id="10" name="TextBox 9"/>
          <p:cNvSpPr txBox="1"/>
          <p:nvPr/>
        </p:nvSpPr>
        <p:spPr>
          <a:xfrm>
            <a:off x="795528" y="2386584"/>
            <a:ext cx="3118104" cy="457200"/>
          </a:xfrm>
          <a:prstGeom prst="rect">
            <a:avLst/>
          </a:prstGeom>
          <a:noFill/>
        </p:spPr>
        <p:txBody>
          <a:bodyPr wrap="square" anchor="t" lIns="0" rIns="0" tIns="0" bIns="0"/>
          <a:lstStyle/>
          <a:p>
            <a:pPr algn="l">
              <a:lnSpc>
                <a:spcPct val="110000"/>
              </a:lnSpc>
              <a:spcAft>
                <a:spcPts val="0"/>
              </a:spcAft>
            </a:pPr>
            <a:r>
              <a:rPr sz="2000" b="1" i="0">
                <a:solidFill>
                  <a:srgbClr val="1C2433"/>
                </a:solidFill>
                <a:latin typeface="Calibri"/>
              </a:rPr>
              <a:t>AI is already here</a:t>
            </a:r>
          </a:p>
        </p:txBody>
      </p:sp>
      <p:sp>
        <p:nvSpPr>
          <p:cNvPr id="11" name="TextBox 10"/>
          <p:cNvSpPr txBox="1"/>
          <p:nvPr/>
        </p:nvSpPr>
        <p:spPr>
          <a:xfrm>
            <a:off x="795528" y="2880360"/>
            <a:ext cx="3118104" cy="1865376"/>
          </a:xfrm>
          <a:prstGeom prst="rect">
            <a:avLst/>
          </a:prstGeom>
          <a:noFill/>
        </p:spPr>
        <p:txBody>
          <a:bodyPr wrap="square" anchor="t" lIns="0" rIns="0" tIns="0" bIns="0"/>
          <a:lstStyle/>
          <a:p>
            <a:pPr algn="l">
              <a:lnSpc>
                <a:spcPct val="112000"/>
              </a:lnSpc>
              <a:spcAft>
                <a:spcPts val="0"/>
              </a:spcAft>
            </a:pPr>
            <a:r>
              <a:rPr sz="1500" b="0" i="0">
                <a:solidFill>
                  <a:srgbClr val="5B6678"/>
                </a:solidFill>
                <a:latin typeface="Calibri"/>
              </a:rPr>
              <a:t>Our people already use AI, managed or not. The question is whether that use is governed and cumulative, or fragmented and wasted.</a:t>
            </a:r>
          </a:p>
        </p:txBody>
      </p:sp>
      <p:sp>
        <p:nvSpPr>
          <p:cNvPr id="12" name="Rounded Rectangle 11"/>
          <p:cNvSpPr/>
          <p:nvPr/>
        </p:nvSpPr>
        <p:spPr>
          <a:xfrm>
            <a:off x="4343400" y="1691640"/>
            <a:ext cx="3520440" cy="301752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4544568" y="1911095"/>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4456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E89B2C"/>
                </a:solidFill>
                <a:latin typeface="Calibri"/>
              </a:rPr>
              <a:t>02</a:t>
            </a:r>
          </a:p>
        </p:txBody>
      </p:sp>
      <p:sp>
        <p:nvSpPr>
          <p:cNvPr id="15" name="TextBox 14"/>
          <p:cNvSpPr txBox="1"/>
          <p:nvPr/>
        </p:nvSpPr>
        <p:spPr>
          <a:xfrm>
            <a:off x="4544568" y="2386584"/>
            <a:ext cx="3118104" cy="457200"/>
          </a:xfrm>
          <a:prstGeom prst="rect">
            <a:avLst/>
          </a:prstGeom>
          <a:noFill/>
        </p:spPr>
        <p:txBody>
          <a:bodyPr wrap="square" anchor="t" lIns="0" rIns="0" tIns="0" bIns="0"/>
          <a:lstStyle/>
          <a:p>
            <a:pPr algn="l">
              <a:lnSpc>
                <a:spcPct val="110000"/>
              </a:lnSpc>
              <a:spcAft>
                <a:spcPts val="0"/>
              </a:spcAft>
            </a:pPr>
            <a:r>
              <a:rPr sz="2000" b="1" i="0">
                <a:solidFill>
                  <a:srgbClr val="1C2433"/>
                </a:solidFill>
                <a:latin typeface="Calibri"/>
              </a:rPr>
              <a:t>Regulation is tightening</a:t>
            </a:r>
          </a:p>
        </p:txBody>
      </p:sp>
      <p:sp>
        <p:nvSpPr>
          <p:cNvPr id="16" name="TextBox 15"/>
          <p:cNvSpPr txBox="1"/>
          <p:nvPr/>
        </p:nvSpPr>
        <p:spPr>
          <a:xfrm>
            <a:off x="4544568" y="2880360"/>
            <a:ext cx="3118104" cy="1865376"/>
          </a:xfrm>
          <a:prstGeom prst="rect">
            <a:avLst/>
          </a:prstGeom>
          <a:noFill/>
        </p:spPr>
        <p:txBody>
          <a:bodyPr wrap="square" anchor="t" lIns="0" rIns="0" tIns="0" bIns="0"/>
          <a:lstStyle/>
          <a:p>
            <a:pPr algn="l">
              <a:lnSpc>
                <a:spcPct val="112000"/>
              </a:lnSpc>
              <a:spcAft>
                <a:spcPts val="0"/>
              </a:spcAft>
            </a:pPr>
            <a:r>
              <a:rPr sz="1500" b="0" i="0">
                <a:solidFill>
                  <a:srgbClr val="5B6678"/>
                </a:solidFill>
                <a:latin typeface="Calibri"/>
              </a:rPr>
              <a:t>The EU AI Act, data-protection enforcement and sector rules are moving from guidance to enforcement.</a:t>
            </a:r>
          </a:p>
        </p:txBody>
      </p:sp>
      <p:sp>
        <p:nvSpPr>
          <p:cNvPr id="17" name="Rounded Rectangle 16"/>
          <p:cNvSpPr/>
          <p:nvPr/>
        </p:nvSpPr>
        <p:spPr>
          <a:xfrm>
            <a:off x="8092440" y="1691640"/>
            <a:ext cx="3520440" cy="301752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8293608" y="1911095"/>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29360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132E52"/>
                </a:solidFill>
                <a:latin typeface="Calibri"/>
              </a:rPr>
              <a:t>03</a:t>
            </a:r>
          </a:p>
        </p:txBody>
      </p:sp>
      <p:sp>
        <p:nvSpPr>
          <p:cNvPr id="20" name="TextBox 19"/>
          <p:cNvSpPr txBox="1"/>
          <p:nvPr/>
        </p:nvSpPr>
        <p:spPr>
          <a:xfrm>
            <a:off x="8293608" y="2386584"/>
            <a:ext cx="3118104" cy="457200"/>
          </a:xfrm>
          <a:prstGeom prst="rect">
            <a:avLst/>
          </a:prstGeom>
          <a:noFill/>
        </p:spPr>
        <p:txBody>
          <a:bodyPr wrap="square" anchor="t" lIns="0" rIns="0" tIns="0" bIns="0"/>
          <a:lstStyle/>
          <a:p>
            <a:pPr algn="l">
              <a:lnSpc>
                <a:spcPct val="110000"/>
              </a:lnSpc>
              <a:spcAft>
                <a:spcPts val="0"/>
              </a:spcAft>
            </a:pPr>
            <a:r>
              <a:rPr sz="2000" b="1" i="0">
                <a:solidFill>
                  <a:srgbClr val="1C2433"/>
                </a:solidFill>
                <a:latin typeface="Calibri"/>
              </a:rPr>
              <a:t>The technology is ready</a:t>
            </a:r>
          </a:p>
        </p:txBody>
      </p:sp>
      <p:sp>
        <p:nvSpPr>
          <p:cNvPr id="21" name="TextBox 20"/>
          <p:cNvSpPr txBox="1"/>
          <p:nvPr/>
        </p:nvSpPr>
        <p:spPr>
          <a:xfrm>
            <a:off x="8293608" y="2880360"/>
            <a:ext cx="3118104" cy="1865376"/>
          </a:xfrm>
          <a:prstGeom prst="rect">
            <a:avLst/>
          </a:prstGeom>
          <a:noFill/>
        </p:spPr>
        <p:txBody>
          <a:bodyPr wrap="square" anchor="t" lIns="0" rIns="0" tIns="0" bIns="0"/>
          <a:lstStyle/>
          <a:p>
            <a:pPr algn="l">
              <a:lnSpc>
                <a:spcPct val="112000"/>
              </a:lnSpc>
              <a:spcAft>
                <a:spcPts val="0"/>
              </a:spcAft>
            </a:pPr>
            <a:r>
              <a:rPr sz="1500" b="0" i="0">
                <a:solidFill>
                  <a:srgbClr val="5B6678"/>
                </a:solidFill>
                <a:latin typeface="Calibri"/>
              </a:rPr>
              <a:t>Open standards now let any model connect to the same memory. The storage and security building blocks are mature.</a:t>
            </a:r>
          </a:p>
        </p:txBody>
      </p:sp>
      <p:sp>
        <p:nvSpPr>
          <p:cNvPr id="22" name="Rectangle 21"/>
          <p:cNvSpPr/>
          <p:nvPr/>
        </p:nvSpPr>
        <p:spPr>
          <a:xfrm>
            <a:off x="594360" y="5029200"/>
            <a:ext cx="10972800" cy="868680"/>
          </a:xfrm>
          <a:prstGeom prst="rect">
            <a:avLst/>
          </a:prstGeom>
          <a:solidFill>
            <a:srgbClr val="FCF1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ectangle 22"/>
          <p:cNvSpPr/>
          <p:nvPr/>
        </p:nvSpPr>
        <p:spPr>
          <a:xfrm>
            <a:off x="594360" y="5029200"/>
            <a:ext cx="73152" cy="868680"/>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868680" y="5029200"/>
            <a:ext cx="10515600" cy="868680"/>
          </a:xfrm>
          <a:prstGeom prst="rect">
            <a:avLst/>
          </a:prstGeom>
          <a:noFill/>
        </p:spPr>
        <p:txBody>
          <a:bodyPr wrap="square" anchor="ctr" lIns="0" rIns="0" tIns="0" bIns="0"/>
          <a:lstStyle/>
          <a:p>
            <a:pPr algn="l">
              <a:lnSpc>
                <a:spcPct val="112000"/>
              </a:lnSpc>
              <a:spcAft>
                <a:spcPts val="0"/>
              </a:spcAft>
            </a:pPr>
            <a:r>
              <a:rPr sz="1500" b="1" i="0">
                <a:solidFill>
                  <a:srgbClr val="1C2433"/>
                </a:solidFill>
                <a:latin typeface="Calibri"/>
              </a:rPr>
              <a:t>The window to be an early mover is open.  </a:t>
            </a:r>
            <a:r>
              <a:rPr sz="1500" b="0" i="0">
                <a:solidFill>
                  <a:srgbClr val="1C2433"/>
                </a:solidFill>
                <a:latin typeface="Calibri"/>
              </a:rPr>
              <a:t>It will not stay open.</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MARKET</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Is this a real need? The market says yes</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18</a:t>
            </a:r>
          </a:p>
        </p:txBody>
      </p:sp>
      <p:sp>
        <p:nvSpPr>
          <p:cNvPr id="7" name="Rounded Rectangle 6"/>
          <p:cNvSpPr/>
          <p:nvPr/>
        </p:nvSpPr>
        <p:spPr>
          <a:xfrm>
            <a:off x="594360" y="1691640"/>
            <a:ext cx="3520440" cy="251460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95528" y="1911095"/>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9552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0E8C7F"/>
                </a:solidFill>
                <a:latin typeface="Calibri"/>
              </a:rPr>
              <a:t>2026</a:t>
            </a:r>
          </a:p>
        </p:txBody>
      </p:sp>
      <p:sp>
        <p:nvSpPr>
          <p:cNvPr id="10" name="TextBox 9"/>
          <p:cNvSpPr txBox="1"/>
          <p:nvPr/>
        </p:nvSpPr>
        <p:spPr>
          <a:xfrm>
            <a:off x="795528" y="2386584"/>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All big AI vendors added it</a:t>
            </a:r>
          </a:p>
        </p:txBody>
      </p:sp>
      <p:sp>
        <p:nvSpPr>
          <p:cNvPr id="11" name="TextBox 10"/>
          <p:cNvSpPr txBox="1"/>
          <p:nvPr/>
        </p:nvSpPr>
        <p:spPr>
          <a:xfrm>
            <a:off x="795528" y="2770632"/>
            <a:ext cx="3118104" cy="1362456"/>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Anthropic (April), then OpenAI, Google and Microsoft. Memory is becoming a basic expectation for enterprise AI.</a:t>
            </a:r>
          </a:p>
        </p:txBody>
      </p:sp>
      <p:sp>
        <p:nvSpPr>
          <p:cNvPr id="12" name="Rounded Rectangle 11"/>
          <p:cNvSpPr/>
          <p:nvPr/>
        </p:nvSpPr>
        <p:spPr>
          <a:xfrm>
            <a:off x="4343400" y="1691640"/>
            <a:ext cx="3520440" cy="251460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4544568" y="1911095"/>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4456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E89B2C"/>
                </a:solidFill>
                <a:latin typeface="Calibri"/>
              </a:rPr>
              <a:t>ANALYSTS</a:t>
            </a:r>
          </a:p>
        </p:txBody>
      </p:sp>
      <p:sp>
        <p:nvSpPr>
          <p:cNvPr id="15" name="TextBox 14"/>
          <p:cNvSpPr txBox="1"/>
          <p:nvPr/>
        </p:nvSpPr>
        <p:spPr>
          <a:xfrm>
            <a:off x="4544568" y="2386584"/>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The next battleground</a:t>
            </a:r>
          </a:p>
        </p:txBody>
      </p:sp>
      <p:sp>
        <p:nvSpPr>
          <p:cNvPr id="16" name="TextBox 15"/>
          <p:cNvSpPr txBox="1"/>
          <p:nvPr/>
        </p:nvSpPr>
        <p:spPr>
          <a:xfrm>
            <a:off x="4544568" y="2770632"/>
            <a:ext cx="3118104" cy="1362456"/>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Shared memory is called the layer that decides enterprise AI, and a likely standard requirement in corporate tenders.</a:t>
            </a:r>
          </a:p>
        </p:txBody>
      </p:sp>
      <p:sp>
        <p:nvSpPr>
          <p:cNvPr id="17" name="Rounded Rectangle 16"/>
          <p:cNvSpPr/>
          <p:nvPr/>
        </p:nvSpPr>
        <p:spPr>
          <a:xfrm>
            <a:off x="8092440" y="1691640"/>
            <a:ext cx="3520440" cy="251460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8293608" y="1911095"/>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29360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132E52"/>
                </a:solidFill>
                <a:latin typeface="Calibri"/>
              </a:rPr>
              <a:t>EARLY RESULTS</a:t>
            </a:r>
          </a:p>
        </p:txBody>
      </p:sp>
      <p:sp>
        <p:nvSpPr>
          <p:cNvPr id="20" name="TextBox 19"/>
          <p:cNvSpPr txBox="1"/>
          <p:nvPr/>
        </p:nvSpPr>
        <p:spPr>
          <a:xfrm>
            <a:off x="8293608" y="2386584"/>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Fewer errors, lower cost</a:t>
            </a:r>
          </a:p>
        </p:txBody>
      </p:sp>
      <p:sp>
        <p:nvSpPr>
          <p:cNvPr id="21" name="TextBox 20"/>
          <p:cNvSpPr txBox="1"/>
          <p:nvPr/>
        </p:nvSpPr>
        <p:spPr>
          <a:xfrm>
            <a:off x="8293608" y="2770632"/>
            <a:ext cx="3118104" cy="1362456"/>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Rakuten reports 97 % fewer first-pass errors at 27 % lower cost once agents remember past mistakes (vendor-reported).</a:t>
            </a:r>
          </a:p>
        </p:txBody>
      </p:sp>
      <p:sp>
        <p:nvSpPr>
          <p:cNvPr id="22" name="TextBox 21"/>
          <p:cNvSpPr txBox="1"/>
          <p:nvPr/>
        </p:nvSpPr>
        <p:spPr>
          <a:xfrm>
            <a:off x="594360" y="4434840"/>
            <a:ext cx="5394960" cy="365760"/>
          </a:xfrm>
          <a:prstGeom prst="rect">
            <a:avLst/>
          </a:prstGeom>
          <a:noFill/>
        </p:spPr>
        <p:txBody>
          <a:bodyPr wrap="square" anchor="t" lIns="0" rIns="0" tIns="0" bIns="0"/>
          <a:lstStyle/>
          <a:p>
            <a:pPr algn="l">
              <a:lnSpc>
                <a:spcPct val="110000"/>
              </a:lnSpc>
              <a:spcAft>
                <a:spcPts val="0"/>
              </a:spcAft>
            </a:pPr>
            <a:r>
              <a:rPr sz="1600" b="1" i="0">
                <a:solidFill>
                  <a:srgbClr val="0E8C7F"/>
                </a:solidFill>
                <a:latin typeface="Calibri"/>
              </a:rPr>
              <a:t>Strong fit</a:t>
            </a:r>
          </a:p>
        </p:txBody>
      </p:sp>
      <p:sp>
        <p:nvSpPr>
          <p:cNvPr id="23" name="TextBox 22"/>
          <p:cNvSpPr txBox="1"/>
          <p:nvPr/>
        </p:nvSpPr>
        <p:spPr>
          <a:xfrm>
            <a:off x="594360" y="4800600"/>
            <a:ext cx="5394960" cy="1280160"/>
          </a:xfrm>
          <a:prstGeom prst="rect">
            <a:avLst/>
          </a:prstGeom>
          <a:noFill/>
        </p:spPr>
        <p:txBody>
          <a:bodyPr wrap="square" anchor="t" lIns="0" rIns="0" tIns="0" bIns="0"/>
          <a:lstStyle/>
          <a:p>
            <a:pPr algn="l">
              <a:lnSpc>
                <a:spcPct val="110000"/>
              </a:lnSpc>
              <a:spcAft>
                <a:spcPts val="300"/>
              </a:spcAft>
            </a:pPr>
            <a:r>
              <a:rPr sz="1350" b="0" i="0">
                <a:solidFill>
                  <a:srgbClr val="1C2433"/>
                </a:solidFill>
                <a:latin typeface="Calibri"/>
              </a:rPr>
              <a:t>Many people and AI tools on shared projects</a:t>
            </a:r>
          </a:p>
          <a:p>
            <a:pPr algn="l">
              <a:lnSpc>
                <a:spcPct val="110000"/>
              </a:lnSpc>
              <a:spcAft>
                <a:spcPts val="300"/>
              </a:spcAft>
            </a:pPr>
            <a:r>
              <a:rPr sz="1350" b="0" i="0">
                <a:solidFill>
                  <a:srgbClr val="1C2433"/>
                </a:solidFill>
                <a:latin typeface="Calibri"/>
              </a:rPr>
              <a:t>Many clients that must be kept apart</a:t>
            </a:r>
          </a:p>
          <a:p>
            <a:pPr algn="l">
              <a:lnSpc>
                <a:spcPct val="110000"/>
              </a:lnSpc>
              <a:spcAft>
                <a:spcPts val="300"/>
              </a:spcAft>
            </a:pPr>
            <a:r>
              <a:rPr sz="1350" b="0" i="0">
                <a:solidFill>
                  <a:srgbClr val="1C2433"/>
                </a:solidFill>
                <a:latin typeface="Calibri"/>
              </a:rPr>
              <a:t>Regulated or export-controlled work</a:t>
            </a:r>
          </a:p>
          <a:p>
            <a:pPr algn="l">
              <a:lnSpc>
                <a:spcPct val="110000"/>
              </a:lnSpc>
              <a:spcAft>
                <a:spcPts val="300"/>
              </a:spcAft>
            </a:pPr>
            <a:r>
              <a:rPr sz="1350" b="0" i="0">
                <a:solidFill>
                  <a:srgbClr val="1C2433"/>
                </a:solidFill>
                <a:latin typeface="Calibri"/>
              </a:rPr>
              <a:t>Long programmes and staff turnover</a:t>
            </a:r>
          </a:p>
        </p:txBody>
      </p:sp>
      <p:sp>
        <p:nvSpPr>
          <p:cNvPr id="24" name="TextBox 23"/>
          <p:cNvSpPr txBox="1"/>
          <p:nvPr/>
        </p:nvSpPr>
        <p:spPr>
          <a:xfrm>
            <a:off x="6172200" y="4434840"/>
            <a:ext cx="5394960" cy="365760"/>
          </a:xfrm>
          <a:prstGeom prst="rect">
            <a:avLst/>
          </a:prstGeom>
          <a:noFill/>
        </p:spPr>
        <p:txBody>
          <a:bodyPr wrap="square" anchor="t" lIns="0" rIns="0" tIns="0" bIns="0"/>
          <a:lstStyle/>
          <a:p>
            <a:pPr algn="l">
              <a:lnSpc>
                <a:spcPct val="110000"/>
              </a:lnSpc>
              <a:spcAft>
                <a:spcPts val="0"/>
              </a:spcAft>
            </a:pPr>
            <a:r>
              <a:rPr sz="1600" b="1" i="0">
                <a:solidFill>
                  <a:srgbClr val="B43A2E"/>
                </a:solidFill>
                <a:latin typeface="Calibri"/>
              </a:rPr>
              <a:t>Weak fit</a:t>
            </a:r>
          </a:p>
        </p:txBody>
      </p:sp>
      <p:sp>
        <p:nvSpPr>
          <p:cNvPr id="25" name="TextBox 24"/>
          <p:cNvSpPr txBox="1"/>
          <p:nvPr/>
        </p:nvSpPr>
        <p:spPr>
          <a:xfrm>
            <a:off x="6172200" y="4800600"/>
            <a:ext cx="5394960" cy="1280160"/>
          </a:xfrm>
          <a:prstGeom prst="rect">
            <a:avLst/>
          </a:prstGeom>
          <a:noFill/>
        </p:spPr>
        <p:txBody>
          <a:bodyPr wrap="square" anchor="t" lIns="0" rIns="0" tIns="0" bIns="0"/>
          <a:lstStyle/>
          <a:p>
            <a:pPr algn="l">
              <a:lnSpc>
                <a:spcPct val="110000"/>
              </a:lnSpc>
              <a:spcAft>
                <a:spcPts val="300"/>
              </a:spcAft>
            </a:pPr>
            <a:r>
              <a:rPr sz="1350" b="0" i="0">
                <a:solidFill>
                  <a:srgbClr val="1C2433"/>
                </a:solidFill>
                <a:latin typeface="Calibri"/>
              </a:rPr>
              <a:t>Very small teams</a:t>
            </a:r>
          </a:p>
          <a:p>
            <a:pPr algn="l">
              <a:lnSpc>
                <a:spcPct val="110000"/>
              </a:lnSpc>
              <a:spcAft>
                <a:spcPts val="300"/>
              </a:spcAft>
            </a:pPr>
            <a:r>
              <a:rPr sz="1350" b="0" i="0">
                <a:solidFill>
                  <a:srgbClr val="1C2433"/>
                </a:solidFill>
                <a:latin typeface="Calibri"/>
              </a:rPr>
              <a:t>Little AI use yet</a:t>
            </a:r>
          </a:p>
          <a:p>
            <a:pPr algn="l">
              <a:lnSpc>
                <a:spcPct val="110000"/>
              </a:lnSpc>
              <a:spcAft>
                <a:spcPts val="300"/>
              </a:spcAft>
            </a:pPr>
            <a:r>
              <a:rPr sz="1350" b="0" i="0">
                <a:solidFill>
                  <a:srgbClr val="1C2433"/>
                </a:solidFill>
                <a:latin typeface="Calibri"/>
              </a:rPr>
              <a:t>Fully tied to one vendor's suite</a:t>
            </a:r>
          </a:p>
          <a:p>
            <a:pPr algn="l">
              <a:lnSpc>
                <a:spcPct val="110000"/>
              </a:lnSpc>
              <a:spcAft>
                <a:spcPts val="300"/>
              </a:spcAft>
            </a:pPr>
            <a:r>
              <a:rPr sz="1350" b="0" i="0">
                <a:solidFill>
                  <a:srgbClr val="1C2433"/>
                </a:solidFill>
                <a:latin typeface="Calibri"/>
              </a:rPr>
              <a:t>Mostly one-off work with nothing to reuse</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MARKET</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What exists today — and the gap we would fill</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19</a:t>
            </a:r>
          </a:p>
        </p:txBody>
      </p:sp>
      <p:graphicFrame>
        <p:nvGraphicFramePr>
          <p:cNvPr id="7" name="Table 6"/>
          <p:cNvGraphicFramePr>
            <a:graphicFrameLocks noGrp="1"/>
          </p:cNvGraphicFramePr>
          <p:nvPr/>
        </p:nvGraphicFramePr>
        <p:xfrm>
          <a:off x="594360" y="1645920"/>
          <a:ext cx="10972800" cy="2560320"/>
        </p:xfrm>
        <a:graphic>
          <a:graphicData uri="http://schemas.openxmlformats.org/drawingml/2006/table">
            <a:tbl>
              <a:tblPr firstRow="0" bandRow="0">
                <a:tableStyleId>{5C22544A-7EE6-4342-B048-85BDC9FD1C3A}</a:tableStyleId>
              </a:tblPr>
              <a:tblGrid>
                <a:gridCol w="2743200"/>
                <a:gridCol w="3291840"/>
                <a:gridCol w="4937760"/>
              </a:tblGrid>
              <a:tr h="512064">
                <a:tc>
                  <a:txBody>
                    <a:bodyPr wrap="square"/>
                    <a:lstStyle/>
                    <a:p>
                      <a:pPr algn="l">
                        <a:lnSpc>
                          <a:spcPct val="105000"/>
                        </a:lnSpc>
                        <a:spcAft>
                          <a:spcPts val="0"/>
                        </a:spcAft>
                      </a:pPr>
                      <a:r>
                        <a:rPr sz="1300" b="1" i="0">
                          <a:solidFill>
                            <a:srgbClr val="FFFFFF"/>
                          </a:solidFill>
                          <a:latin typeface="Calibri"/>
                        </a:rPr>
                        <a:t>Group</a:t>
                      </a:r>
                    </a:p>
                  </a:txBody>
                  <a:tcPr marL="128016" marR="128016" marT="54864" marB="54864" anchor="ctr">
                    <a:solidFill>
                      <a:srgbClr val="0B1F3A"/>
                    </a:solidFill>
                  </a:tcPr>
                </a:tc>
                <a:tc>
                  <a:txBody>
                    <a:bodyPr wrap="square"/>
                    <a:lstStyle/>
                    <a:p>
                      <a:pPr algn="l">
                        <a:lnSpc>
                          <a:spcPct val="105000"/>
                        </a:lnSpc>
                        <a:spcAft>
                          <a:spcPts val="0"/>
                        </a:spcAft>
                      </a:pPr>
                      <a:r>
                        <a:rPr sz="1300" b="1" i="0">
                          <a:solidFill>
                            <a:srgbClr val="FFFFFF"/>
                          </a:solidFill>
                          <a:latin typeface="Calibri"/>
                        </a:rPr>
                        <a:t>Examples</a:t>
                      </a:r>
                    </a:p>
                  </a:txBody>
                  <a:tcPr marL="128016" marR="128016" marT="54864" marB="54864" anchor="ctr">
                    <a:solidFill>
                      <a:srgbClr val="0B1F3A"/>
                    </a:solidFill>
                  </a:tcPr>
                </a:tc>
                <a:tc>
                  <a:txBody>
                    <a:bodyPr wrap="square"/>
                    <a:lstStyle/>
                    <a:p>
                      <a:pPr algn="l">
                        <a:lnSpc>
                          <a:spcPct val="105000"/>
                        </a:lnSpc>
                        <a:spcAft>
                          <a:spcPts val="0"/>
                        </a:spcAft>
                      </a:pPr>
                      <a:r>
                        <a:rPr sz="1300" b="1" i="0">
                          <a:solidFill>
                            <a:srgbClr val="FFFFFF"/>
                          </a:solidFill>
                          <a:latin typeface="Calibri"/>
                        </a:rPr>
                        <a:t>What is missing for a company-wide memory</a:t>
                      </a:r>
                    </a:p>
                  </a:txBody>
                  <a:tcPr marL="128016" marR="128016" marT="54864" marB="54864" anchor="ctr">
                    <a:solidFill>
                      <a:srgbClr val="0B1F3A"/>
                    </a:solidFill>
                  </a:tcPr>
                </a:tc>
              </a:tr>
              <a:tr h="512064">
                <a:tc>
                  <a:txBody>
                    <a:bodyPr wrap="square"/>
                    <a:lstStyle/>
                    <a:p>
                      <a:pPr algn="l">
                        <a:lnSpc>
                          <a:spcPct val="105000"/>
                        </a:lnSpc>
                        <a:spcAft>
                          <a:spcPts val="0"/>
                        </a:spcAft>
                      </a:pPr>
                      <a:r>
                        <a:rPr sz="1350" b="1" i="0">
                          <a:solidFill>
                            <a:srgbClr val="1C2433"/>
                          </a:solidFill>
                          <a:latin typeface="Calibri"/>
                        </a:rPr>
                        <a:t>Developer memory kits</a:t>
                      </a:r>
                    </a:p>
                  </a:txBody>
                  <a:tcPr marL="128016" marR="128016" marT="54864" marB="54864" anchor="ctr">
                    <a:solidFill>
                      <a:srgbClr val="FFFFFF"/>
                    </a:solidFill>
                  </a:tcPr>
                </a:tc>
                <a:tc>
                  <a:txBody>
                    <a:bodyPr wrap="square"/>
                    <a:lstStyle/>
                    <a:p>
                      <a:pPr algn="l">
                        <a:lnSpc>
                          <a:spcPct val="105000"/>
                        </a:lnSpc>
                        <a:spcAft>
                          <a:spcPts val="0"/>
                        </a:spcAft>
                      </a:pPr>
                      <a:r>
                        <a:rPr sz="1350" b="0" i="0">
                          <a:solidFill>
                            <a:srgbClr val="5B6678"/>
                          </a:solidFill>
                          <a:latin typeface="Calibri"/>
                        </a:rPr>
                        <a:t>Mem0, Zep, Letta</a:t>
                      </a:r>
                    </a:p>
                  </a:txBody>
                  <a:tcPr marL="128016" marR="128016" marT="54864" marB="54864" anchor="ctr">
                    <a:solidFill>
                      <a:srgbClr val="FFFFFF"/>
                    </a:solidFill>
                  </a:tcPr>
                </a:tc>
                <a:tc>
                  <a:txBody>
                    <a:bodyPr wrap="square"/>
                    <a:lstStyle/>
                    <a:p>
                      <a:pPr algn="l">
                        <a:lnSpc>
                          <a:spcPct val="105000"/>
                        </a:lnSpc>
                        <a:spcAft>
                          <a:spcPts val="0"/>
                        </a:spcAft>
                      </a:pPr>
                      <a:r>
                        <a:rPr sz="1350" b="0" i="0">
                          <a:solidFill>
                            <a:srgbClr val="5B6678"/>
                          </a:solidFill>
                          <a:latin typeface="Calibri"/>
                        </a:rPr>
                        <a:t>No company governance: no scopes, approvals or client walls</a:t>
                      </a:r>
                    </a:p>
                  </a:txBody>
                  <a:tcPr marL="128016" marR="128016" marT="54864" marB="54864" anchor="ctr">
                    <a:solidFill>
                      <a:srgbClr val="FFFFFF"/>
                    </a:solidFill>
                  </a:tcPr>
                </a:tc>
              </a:tr>
              <a:tr h="512064">
                <a:tc>
                  <a:txBody>
                    <a:bodyPr wrap="square"/>
                    <a:lstStyle/>
                    <a:p>
                      <a:pPr algn="l">
                        <a:lnSpc>
                          <a:spcPct val="105000"/>
                        </a:lnSpc>
                        <a:spcAft>
                          <a:spcPts val="0"/>
                        </a:spcAft>
                      </a:pPr>
                      <a:r>
                        <a:rPr sz="1350" b="1" i="0">
                          <a:solidFill>
                            <a:srgbClr val="1C2433"/>
                          </a:solidFill>
                          <a:latin typeface="Calibri"/>
                        </a:rPr>
                        <a:t>Memory inside one AI vendor</a:t>
                      </a:r>
                    </a:p>
                  </a:txBody>
                  <a:tcPr marL="128016" marR="128016" marT="54864" marB="54864" anchor="ctr">
                    <a:solidFill>
                      <a:srgbClr val="F7F8FA"/>
                    </a:solidFill>
                  </a:tcPr>
                </a:tc>
                <a:tc>
                  <a:txBody>
                    <a:bodyPr wrap="square"/>
                    <a:lstStyle/>
                    <a:p>
                      <a:pPr algn="l">
                        <a:lnSpc>
                          <a:spcPct val="105000"/>
                        </a:lnSpc>
                        <a:spcAft>
                          <a:spcPts val="0"/>
                        </a:spcAft>
                      </a:pPr>
                      <a:r>
                        <a:rPr sz="1350" b="0" i="0">
                          <a:solidFill>
                            <a:srgbClr val="5B6678"/>
                          </a:solidFill>
                          <a:latin typeface="Calibri"/>
                        </a:rPr>
                        <a:t>Claude, Microsoft Copilot, ChatGPT, Gemini</a:t>
                      </a:r>
                    </a:p>
                  </a:txBody>
                  <a:tcPr marL="128016" marR="128016" marT="54864" marB="54864" anchor="ctr">
                    <a:solidFill>
                      <a:srgbClr val="F7F8FA"/>
                    </a:solidFill>
                  </a:tcPr>
                </a:tc>
                <a:tc>
                  <a:txBody>
                    <a:bodyPr wrap="square"/>
                    <a:lstStyle/>
                    <a:p>
                      <a:pPr algn="l">
                        <a:lnSpc>
                          <a:spcPct val="105000"/>
                        </a:lnSpc>
                        <a:spcAft>
                          <a:spcPts val="0"/>
                        </a:spcAft>
                      </a:pPr>
                      <a:r>
                        <a:rPr sz="1350" b="0" i="0">
                          <a:solidFill>
                            <a:srgbClr val="5B6678"/>
                          </a:solidFill>
                          <a:latin typeface="Calibri"/>
                        </a:rPr>
                        <a:t>Locked to that vendor; mostly cloud only; little governed sharing</a:t>
                      </a:r>
                    </a:p>
                  </a:txBody>
                  <a:tcPr marL="128016" marR="128016" marT="54864" marB="54864" anchor="ctr">
                    <a:solidFill>
                      <a:srgbClr val="F7F8FA"/>
                    </a:solidFill>
                  </a:tcPr>
                </a:tc>
              </a:tr>
              <a:tr h="512064">
                <a:tc>
                  <a:txBody>
                    <a:bodyPr wrap="square"/>
                    <a:lstStyle/>
                    <a:p>
                      <a:pPr algn="l">
                        <a:lnSpc>
                          <a:spcPct val="105000"/>
                        </a:lnSpc>
                        <a:spcAft>
                          <a:spcPts val="0"/>
                        </a:spcAft>
                      </a:pPr>
                      <a:r>
                        <a:rPr sz="1350" b="1" i="0">
                          <a:solidFill>
                            <a:srgbClr val="1C2433"/>
                          </a:solidFill>
                          <a:latin typeface="Calibri"/>
                        </a:rPr>
                        <a:t>Company search</a:t>
                      </a:r>
                    </a:p>
                  </a:txBody>
                  <a:tcPr marL="128016" marR="128016" marT="54864" marB="54864" anchor="ctr">
                    <a:solidFill>
                      <a:srgbClr val="FFFFFF"/>
                    </a:solidFill>
                  </a:tcPr>
                </a:tc>
                <a:tc>
                  <a:txBody>
                    <a:bodyPr wrap="square"/>
                    <a:lstStyle/>
                    <a:p>
                      <a:pPr algn="l">
                        <a:lnSpc>
                          <a:spcPct val="105000"/>
                        </a:lnSpc>
                        <a:spcAft>
                          <a:spcPts val="0"/>
                        </a:spcAft>
                      </a:pPr>
                      <a:r>
                        <a:rPr sz="1350" b="0" i="0">
                          <a:solidFill>
                            <a:srgbClr val="5B6678"/>
                          </a:solidFill>
                          <a:latin typeface="Calibri"/>
                        </a:rPr>
                        <a:t>Glean, Atlassian Rovo</a:t>
                      </a:r>
                    </a:p>
                  </a:txBody>
                  <a:tcPr marL="128016" marR="128016" marT="54864" marB="54864" anchor="ctr">
                    <a:solidFill>
                      <a:srgbClr val="FFFFFF"/>
                    </a:solidFill>
                  </a:tcPr>
                </a:tc>
                <a:tc>
                  <a:txBody>
                    <a:bodyPr wrap="square"/>
                    <a:lstStyle/>
                    <a:p>
                      <a:pPr algn="l">
                        <a:lnSpc>
                          <a:spcPct val="105000"/>
                        </a:lnSpc>
                        <a:spcAft>
                          <a:spcPts val="0"/>
                        </a:spcAft>
                      </a:pPr>
                      <a:r>
                        <a:rPr sz="1350" b="0" i="0">
                          <a:solidFill>
                            <a:srgbClr val="5B6678"/>
                          </a:solidFill>
                          <a:latin typeface="Calibri"/>
                        </a:rPr>
                        <a:t>Finds what is written; does not learn from AI work</a:t>
                      </a:r>
                    </a:p>
                  </a:txBody>
                  <a:tcPr marL="128016" marR="128016" marT="54864" marB="54864" anchor="ctr">
                    <a:solidFill>
                      <a:srgbClr val="FFFFFF"/>
                    </a:solidFill>
                  </a:tcPr>
                </a:tc>
              </a:tr>
              <a:tr h="512064">
                <a:tc>
                  <a:txBody>
                    <a:bodyPr wrap="square"/>
                    <a:lstStyle/>
                    <a:p>
                      <a:pPr algn="l">
                        <a:lnSpc>
                          <a:spcPct val="105000"/>
                        </a:lnSpc>
                        <a:spcAft>
                          <a:spcPts val="0"/>
                        </a:spcAft>
                      </a:pPr>
                      <a:r>
                        <a:rPr sz="1350" b="1" i="0">
                          <a:solidFill>
                            <a:srgbClr val="1C2433"/>
                          </a:solidFill>
                          <a:latin typeface="Calibri"/>
                        </a:rPr>
                        <a:t>Governed context layers</a:t>
                      </a:r>
                    </a:p>
                  </a:txBody>
                  <a:tcPr marL="128016" marR="128016" marT="54864" marB="54864" anchor="ctr">
                    <a:solidFill>
                      <a:srgbClr val="F7F8FA"/>
                    </a:solidFill>
                  </a:tcPr>
                </a:tc>
                <a:tc>
                  <a:txBody>
                    <a:bodyPr wrap="square"/>
                    <a:lstStyle/>
                    <a:p>
                      <a:pPr algn="l">
                        <a:lnSpc>
                          <a:spcPct val="105000"/>
                        </a:lnSpc>
                        <a:spcAft>
                          <a:spcPts val="0"/>
                        </a:spcAft>
                      </a:pPr>
                      <a:r>
                        <a:rPr sz="1350" b="0" i="0">
                          <a:solidFill>
                            <a:srgbClr val="5B6678"/>
                          </a:solidFill>
                          <a:latin typeface="Calibri"/>
                        </a:rPr>
                        <a:t>Writer Enterprise Brain, Tabnine</a:t>
                      </a:r>
                    </a:p>
                  </a:txBody>
                  <a:tcPr marL="128016" marR="128016" marT="54864" marB="54864" anchor="ctr">
                    <a:solidFill>
                      <a:srgbClr val="F7F8FA"/>
                    </a:solidFill>
                  </a:tcPr>
                </a:tc>
                <a:tc>
                  <a:txBody>
                    <a:bodyPr wrap="square"/>
                    <a:lstStyle/>
                    <a:p>
                      <a:pPr algn="l">
                        <a:lnSpc>
                          <a:spcPct val="105000"/>
                        </a:lnSpc>
                        <a:spcAft>
                          <a:spcPts val="0"/>
                        </a:spcAft>
                      </a:pPr>
                      <a:r>
                        <a:rPr sz="1350" b="0" i="0">
                          <a:solidFill>
                            <a:srgbClr val="5B6678"/>
                          </a:solidFill>
                          <a:latin typeface="Calibri"/>
                        </a:rPr>
                        <a:t>Marketing content or code only; early stage</a:t>
                      </a:r>
                    </a:p>
                  </a:txBody>
                  <a:tcPr marL="128016" marR="128016" marT="54864" marB="54864" anchor="ctr">
                    <a:solidFill>
                      <a:srgbClr val="F7F8FA"/>
                    </a:solidFill>
                  </a:tcPr>
                </a:tc>
              </a:tr>
            </a:tbl>
          </a:graphicData>
        </a:graphic>
      </p:graphicFrame>
      <p:sp>
        <p:nvSpPr>
          <p:cNvPr id="8" name="Rectangle 7"/>
          <p:cNvSpPr/>
          <p:nvPr/>
        </p:nvSpPr>
        <p:spPr>
          <a:xfrm>
            <a:off x="594360" y="4434840"/>
            <a:ext cx="10972800" cy="868680"/>
          </a:xfrm>
          <a:prstGeom prst="rect">
            <a:avLst/>
          </a:prstGeom>
          <a:solidFill>
            <a:srgbClr val="E3F4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594360" y="4434840"/>
            <a:ext cx="73152" cy="868680"/>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868680" y="4434840"/>
            <a:ext cx="10515600" cy="868680"/>
          </a:xfrm>
          <a:prstGeom prst="rect">
            <a:avLst/>
          </a:prstGeom>
          <a:noFill/>
        </p:spPr>
        <p:txBody>
          <a:bodyPr wrap="square" anchor="ctr" lIns="0" rIns="0" tIns="0" bIns="0"/>
          <a:lstStyle/>
          <a:p>
            <a:pPr algn="l">
              <a:lnSpc>
                <a:spcPct val="112000"/>
              </a:lnSpc>
              <a:spcAft>
                <a:spcPts val="0"/>
              </a:spcAft>
            </a:pPr>
            <a:r>
              <a:rPr sz="1500" b="1" i="0">
                <a:solidFill>
                  <a:srgbClr val="1C2433"/>
                </a:solidFill>
                <a:latin typeface="Calibri"/>
              </a:rPr>
              <a:t>Our position:  </a:t>
            </a:r>
            <a:r>
              <a:rPr sz="1500" b="0" i="0">
                <a:solidFill>
                  <a:srgbClr val="1C2433"/>
                </a:solidFill>
                <a:latin typeface="Calibri"/>
              </a:rPr>
              <a:t>any model · governed flow across six scopes · client walls · runs on our own servers · full audit trail.</a:t>
            </a:r>
          </a:p>
        </p:txBody>
      </p:sp>
      <p:sp>
        <p:nvSpPr>
          <p:cNvPr id="11" name="TextBox 10"/>
          <p:cNvSpPr txBox="1"/>
          <p:nvPr/>
        </p:nvSpPr>
        <p:spPr>
          <a:xfrm>
            <a:off x="594360" y="5486400"/>
            <a:ext cx="10972800" cy="640080"/>
          </a:xfrm>
          <a:prstGeom prst="rect">
            <a:avLst/>
          </a:prstGeom>
          <a:noFill/>
        </p:spPr>
        <p:txBody>
          <a:bodyPr wrap="square" anchor="t" lIns="0" rIns="0" tIns="0" bIns="0"/>
          <a:lstStyle/>
          <a:p>
            <a:pPr algn="l">
              <a:lnSpc>
                <a:spcPct val="110000"/>
              </a:lnSpc>
              <a:spcAft>
                <a:spcPts val="0"/>
              </a:spcAft>
            </a:pPr>
            <a:r>
              <a:rPr sz="1400" b="1" i="0">
                <a:solidFill>
                  <a:srgbClr val="B43A2E"/>
                </a:solidFill>
                <a:latin typeface="Calibri"/>
              </a:rPr>
              <a:t>Risk: </a:t>
            </a:r>
            <a:r>
              <a:rPr sz="1400" b="0" i="0">
                <a:solidFill>
                  <a:srgbClr val="1C2433"/>
                </a:solidFill>
                <a:latin typeface="Calibri"/>
              </a:rPr>
              <a:t>big vendors bundle memory for free. Our edge has to be independence and governance — the window is probably 12–18 months.</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0B1F3A"/>
        </a:solidFill>
        <a:effectLst/>
      </p:bgPr>
    </p:bg>
    <p:spTree>
      <p:nvGrpSpPr>
        <p:cNvPr id="1" name=""/>
        <p:cNvGrpSpPr/>
        <p:nvPr/>
      </p:nvGrpSpPr>
      <p:grpSpPr/>
      <p:sp>
        <p:nvSpPr>
          <p:cNvPr id="2" name="TextBox 1"/>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E89B2C"/>
                </a:solidFill>
                <a:latin typeface="Calibri"/>
              </a:rPr>
              <a:t>TIMING</a:t>
            </a:r>
          </a:p>
        </p:txBody>
      </p:sp>
      <p:sp>
        <p:nvSpPr>
          <p:cNvPr id="3" name="TextBox 2"/>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FFFFFF"/>
                </a:solidFill>
                <a:latin typeface="Calibri"/>
              </a:rPr>
              <a:t>The cost of waiting</a:t>
            </a:r>
          </a:p>
        </p:txBody>
      </p:sp>
      <p:sp>
        <p:nvSpPr>
          <p:cNvPr id="4" name="TextBox 3"/>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9FB0C8"/>
                </a:solidFill>
                <a:latin typeface="Calibri"/>
              </a:rPr>
              <a:t>Shared Cognitive Memory  ·  A proposal for management</a:t>
            </a:r>
          </a:p>
        </p:txBody>
      </p:sp>
      <p:sp>
        <p:nvSpPr>
          <p:cNvPr id="5" name="TextBox 4"/>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9FB0C8"/>
                </a:solidFill>
                <a:latin typeface="Calibri"/>
              </a:rPr>
              <a:t>18</a:t>
            </a:r>
          </a:p>
        </p:txBody>
      </p:sp>
      <p:sp>
        <p:nvSpPr>
          <p:cNvPr id="6" name="Rectangle 5"/>
          <p:cNvSpPr/>
          <p:nvPr/>
        </p:nvSpPr>
        <p:spPr>
          <a:xfrm>
            <a:off x="594360" y="1691640"/>
            <a:ext cx="91440" cy="502920"/>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868680" y="1691640"/>
            <a:ext cx="10515600" cy="502920"/>
          </a:xfrm>
          <a:prstGeom prst="rect">
            <a:avLst/>
          </a:prstGeom>
          <a:noFill/>
        </p:spPr>
        <p:txBody>
          <a:bodyPr wrap="square" anchor="ctr" lIns="0" rIns="0" tIns="0" bIns="0"/>
          <a:lstStyle/>
          <a:p>
            <a:pPr algn="l">
              <a:lnSpc>
                <a:spcPct val="110000"/>
              </a:lnSpc>
              <a:spcAft>
                <a:spcPts val="0"/>
              </a:spcAft>
            </a:pPr>
            <a:r>
              <a:rPr sz="1800" b="0" i="0">
                <a:solidFill>
                  <a:srgbClr val="FFFFFF"/>
                </a:solidFill>
                <a:latin typeface="Calibri"/>
              </a:rPr>
              <a:t>Our AI spending keeps delivering session-level value, not organizational value.</a:t>
            </a:r>
          </a:p>
        </p:txBody>
      </p:sp>
      <p:sp>
        <p:nvSpPr>
          <p:cNvPr id="8" name="Rectangle 7"/>
          <p:cNvSpPr/>
          <p:nvPr/>
        </p:nvSpPr>
        <p:spPr>
          <a:xfrm>
            <a:off x="594360" y="2404872"/>
            <a:ext cx="91440" cy="502920"/>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68680" y="2404872"/>
            <a:ext cx="10515600" cy="502920"/>
          </a:xfrm>
          <a:prstGeom prst="rect">
            <a:avLst/>
          </a:prstGeom>
          <a:noFill/>
        </p:spPr>
        <p:txBody>
          <a:bodyPr wrap="square" anchor="ctr" lIns="0" rIns="0" tIns="0" bIns="0"/>
          <a:lstStyle/>
          <a:p>
            <a:pPr algn="l">
              <a:lnSpc>
                <a:spcPct val="110000"/>
              </a:lnSpc>
              <a:spcAft>
                <a:spcPts val="0"/>
              </a:spcAft>
            </a:pPr>
            <a:r>
              <a:rPr sz="1800" b="0" i="0">
                <a:solidFill>
                  <a:srgbClr val="FFFFFF"/>
                </a:solidFill>
                <a:latin typeface="Calibri"/>
              </a:rPr>
              <a:t>Our teams keep solving the same problems independently.</a:t>
            </a:r>
          </a:p>
        </p:txBody>
      </p:sp>
      <p:sp>
        <p:nvSpPr>
          <p:cNvPr id="10" name="Rectangle 9"/>
          <p:cNvSpPr/>
          <p:nvPr/>
        </p:nvSpPr>
        <p:spPr>
          <a:xfrm>
            <a:off x="594360" y="3118104"/>
            <a:ext cx="91440" cy="502920"/>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3118104"/>
            <a:ext cx="10515600" cy="502920"/>
          </a:xfrm>
          <a:prstGeom prst="rect">
            <a:avLst/>
          </a:prstGeom>
          <a:noFill/>
        </p:spPr>
        <p:txBody>
          <a:bodyPr wrap="square" anchor="ctr" lIns="0" rIns="0" tIns="0" bIns="0"/>
          <a:lstStyle/>
          <a:p>
            <a:pPr algn="l">
              <a:lnSpc>
                <a:spcPct val="110000"/>
              </a:lnSpc>
              <a:spcAft>
                <a:spcPts val="0"/>
              </a:spcAft>
            </a:pPr>
            <a:r>
              <a:rPr sz="1800" b="0" i="0">
                <a:solidFill>
                  <a:srgbClr val="FFFFFF"/>
                </a:solidFill>
                <a:latin typeface="Calibri"/>
              </a:rPr>
              <a:t>Our compliance position becomes harder to defend.</a:t>
            </a:r>
          </a:p>
        </p:txBody>
      </p:sp>
      <p:sp>
        <p:nvSpPr>
          <p:cNvPr id="12" name="Rectangle 11"/>
          <p:cNvSpPr/>
          <p:nvPr/>
        </p:nvSpPr>
        <p:spPr>
          <a:xfrm>
            <a:off x="594360" y="3831335"/>
            <a:ext cx="91440" cy="502920"/>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868680" y="3831335"/>
            <a:ext cx="10515600" cy="502920"/>
          </a:xfrm>
          <a:prstGeom prst="rect">
            <a:avLst/>
          </a:prstGeom>
          <a:noFill/>
        </p:spPr>
        <p:txBody>
          <a:bodyPr wrap="square" anchor="ctr" lIns="0" rIns="0" tIns="0" bIns="0"/>
          <a:lstStyle/>
          <a:p>
            <a:pPr algn="l">
              <a:lnSpc>
                <a:spcPct val="110000"/>
              </a:lnSpc>
              <a:spcAft>
                <a:spcPts val="0"/>
              </a:spcAft>
            </a:pPr>
            <a:r>
              <a:rPr sz="1800" b="0" i="0">
                <a:solidFill>
                  <a:srgbClr val="FFFFFF"/>
                </a:solidFill>
                <a:latin typeface="Calibri"/>
              </a:rPr>
              <a:t>Competitors who build shared memory onboard faster, serve customers better and operate cheaper.</a:t>
            </a:r>
          </a:p>
        </p:txBody>
      </p:sp>
      <p:sp>
        <p:nvSpPr>
          <p:cNvPr id="14" name="Rectangle 13"/>
          <p:cNvSpPr/>
          <p:nvPr/>
        </p:nvSpPr>
        <p:spPr>
          <a:xfrm>
            <a:off x="594360" y="4544568"/>
            <a:ext cx="91440" cy="502920"/>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868680" y="4544568"/>
            <a:ext cx="10515600" cy="502920"/>
          </a:xfrm>
          <a:prstGeom prst="rect">
            <a:avLst/>
          </a:prstGeom>
          <a:noFill/>
        </p:spPr>
        <p:txBody>
          <a:bodyPr wrap="square" anchor="ctr" lIns="0" rIns="0" tIns="0" bIns="0"/>
          <a:lstStyle/>
          <a:p>
            <a:pPr algn="l">
              <a:lnSpc>
                <a:spcPct val="110000"/>
              </a:lnSpc>
              <a:spcAft>
                <a:spcPts val="0"/>
              </a:spcAft>
            </a:pPr>
            <a:r>
              <a:rPr sz="1800" b="0" i="0">
                <a:solidFill>
                  <a:srgbClr val="FFFFFF"/>
                </a:solidFill>
                <a:latin typeface="Calibri"/>
              </a:rPr>
              <a:t>Every new AI model becomes another silo instead of another contributor.</a:t>
            </a:r>
          </a:p>
        </p:txBody>
      </p:sp>
      <p:sp>
        <p:nvSpPr>
          <p:cNvPr id="16" name="TextBox 15"/>
          <p:cNvSpPr txBox="1"/>
          <p:nvPr/>
        </p:nvSpPr>
        <p:spPr>
          <a:xfrm>
            <a:off x="594360" y="5440680"/>
            <a:ext cx="10972800" cy="731520"/>
          </a:xfrm>
          <a:prstGeom prst="rect">
            <a:avLst/>
          </a:prstGeom>
          <a:noFill/>
        </p:spPr>
        <p:txBody>
          <a:bodyPr wrap="square" anchor="t" lIns="0" rIns="0" tIns="0" bIns="0"/>
          <a:lstStyle/>
          <a:p>
            <a:pPr algn="l">
              <a:lnSpc>
                <a:spcPct val="110000"/>
              </a:lnSpc>
              <a:spcAft>
                <a:spcPts val="0"/>
              </a:spcAft>
            </a:pPr>
            <a:r>
              <a:rPr sz="2200" b="1" i="0">
                <a:solidFill>
                  <a:srgbClr val="E89B2C"/>
                </a:solidFill>
                <a:latin typeface="Calibri"/>
              </a:rPr>
              <a:t>The cost of inaction is not zero. It is the compounding advantage we are not building.</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PROPOSAL</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A phased build with a go / no-go gate at every step</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21</a:t>
            </a:r>
          </a:p>
        </p:txBody>
      </p:sp>
      <p:sp>
        <p:nvSpPr>
          <p:cNvPr id="7" name="Rounded Rectangle 6"/>
          <p:cNvSpPr/>
          <p:nvPr/>
        </p:nvSpPr>
        <p:spPr>
          <a:xfrm>
            <a:off x="594360" y="1645920"/>
            <a:ext cx="10972800" cy="585216"/>
          </a:xfrm>
          <a:prstGeom prst="roundRect">
            <a:avLst>
              <a:gd name="adj" fmla="val 15000"/>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822960" y="1645920"/>
            <a:ext cx="1463040" cy="585216"/>
          </a:xfrm>
          <a:prstGeom prst="rect">
            <a:avLst/>
          </a:prstGeom>
          <a:noFill/>
        </p:spPr>
        <p:txBody>
          <a:bodyPr wrap="square" anchor="ctr" lIns="0" rIns="0" tIns="0" bIns="0"/>
          <a:lstStyle/>
          <a:p>
            <a:pPr algn="l">
              <a:lnSpc>
                <a:spcPct val="110000"/>
              </a:lnSpc>
              <a:spcAft>
                <a:spcPts val="0"/>
              </a:spcAft>
            </a:pPr>
            <a:r>
              <a:rPr sz="1500" b="1" i="0">
                <a:solidFill>
                  <a:srgbClr val="0B1F3A"/>
                </a:solidFill>
                <a:latin typeface="Calibri"/>
              </a:rPr>
              <a:t>Step 0</a:t>
            </a:r>
          </a:p>
        </p:txBody>
      </p:sp>
      <p:sp>
        <p:nvSpPr>
          <p:cNvPr id="9" name="TextBox 8"/>
          <p:cNvSpPr txBox="1"/>
          <p:nvPr/>
        </p:nvSpPr>
        <p:spPr>
          <a:xfrm>
            <a:off x="2331720" y="1645920"/>
            <a:ext cx="3566160" cy="585216"/>
          </a:xfrm>
          <a:prstGeom prst="rect">
            <a:avLst/>
          </a:prstGeom>
          <a:noFill/>
        </p:spPr>
        <p:txBody>
          <a:bodyPr wrap="square" anchor="ctr" lIns="0" rIns="0" tIns="0" bIns="0"/>
          <a:lstStyle/>
          <a:p>
            <a:pPr algn="l">
              <a:lnSpc>
                <a:spcPct val="110000"/>
              </a:lnSpc>
              <a:spcAft>
                <a:spcPts val="0"/>
              </a:spcAft>
            </a:pPr>
            <a:r>
              <a:rPr sz="1500" b="1" i="0">
                <a:solidFill>
                  <a:srgbClr val="1C2433"/>
                </a:solidFill>
                <a:latin typeface="Calibri"/>
              </a:rPr>
              <a:t>Design and rules</a:t>
            </a:r>
          </a:p>
        </p:txBody>
      </p:sp>
      <p:sp>
        <p:nvSpPr>
          <p:cNvPr id="10" name="TextBox 9"/>
          <p:cNvSpPr txBox="1"/>
          <p:nvPr/>
        </p:nvSpPr>
        <p:spPr>
          <a:xfrm>
            <a:off x="5897880" y="1645920"/>
            <a:ext cx="4114800" cy="585216"/>
          </a:xfrm>
          <a:prstGeom prst="rect">
            <a:avLst/>
          </a:prstGeom>
          <a:noFill/>
        </p:spPr>
        <p:txBody>
          <a:bodyPr wrap="square" anchor="ctr" lIns="0" rIns="0" tIns="0" bIns="0"/>
          <a:lstStyle/>
          <a:p>
            <a:pPr algn="l">
              <a:lnSpc>
                <a:spcPct val="110000"/>
              </a:lnSpc>
              <a:spcAft>
                <a:spcPts val="0"/>
              </a:spcAft>
            </a:pPr>
            <a:r>
              <a:rPr sz="1300" b="0" i="0">
                <a:solidFill>
                  <a:srgbClr val="5B6678"/>
                </a:solidFill>
                <a:latin typeface="Calibri"/>
              </a:rPr>
              <a:t>Agree scopes, access and retention rules with a governance partner</a:t>
            </a:r>
          </a:p>
        </p:txBody>
      </p:sp>
      <p:sp>
        <p:nvSpPr>
          <p:cNvPr id="11" name="TextBox 10"/>
          <p:cNvSpPr txBox="1"/>
          <p:nvPr/>
        </p:nvSpPr>
        <p:spPr>
          <a:xfrm>
            <a:off x="9966960" y="1645920"/>
            <a:ext cx="1463040" cy="585216"/>
          </a:xfrm>
          <a:prstGeom prst="rect">
            <a:avLst/>
          </a:prstGeom>
          <a:noFill/>
        </p:spPr>
        <p:txBody>
          <a:bodyPr wrap="square" anchor="ctr" lIns="0" rIns="0" tIns="0" bIns="0"/>
          <a:lstStyle/>
          <a:p>
            <a:pPr algn="r">
              <a:lnSpc>
                <a:spcPct val="110000"/>
              </a:lnSpc>
              <a:spcAft>
                <a:spcPts val="0"/>
              </a:spcAft>
            </a:pPr>
            <a:r>
              <a:rPr sz="1350" b="1" i="0">
                <a:solidFill>
                  <a:srgbClr val="0E8C7F"/>
                </a:solidFill>
                <a:latin typeface="Calibri"/>
              </a:rPr>
              <a:t>done</a:t>
            </a:r>
          </a:p>
        </p:txBody>
      </p:sp>
      <p:sp>
        <p:nvSpPr>
          <p:cNvPr id="12" name="Diamond 11"/>
          <p:cNvSpPr/>
          <p:nvPr/>
        </p:nvSpPr>
        <p:spPr>
          <a:xfrm>
            <a:off x="11201400" y="2157984"/>
            <a:ext cx="274320" cy="274320"/>
          </a:xfrm>
          <a:prstGeom prst="diamond">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594360" y="2322576"/>
            <a:ext cx="10972800" cy="585216"/>
          </a:xfrm>
          <a:prstGeom prst="roundRect">
            <a:avLst>
              <a:gd name="adj" fmla="val 15000"/>
            </a:avLst>
          </a:prstGeom>
          <a:solidFill>
            <a:srgbClr val="E3F4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60" y="2322576"/>
            <a:ext cx="1463040" cy="585216"/>
          </a:xfrm>
          <a:prstGeom prst="rect">
            <a:avLst/>
          </a:prstGeom>
          <a:noFill/>
        </p:spPr>
        <p:txBody>
          <a:bodyPr wrap="square" anchor="ctr" lIns="0" rIns="0" tIns="0" bIns="0"/>
          <a:lstStyle/>
          <a:p>
            <a:pPr algn="l">
              <a:lnSpc>
                <a:spcPct val="110000"/>
              </a:lnSpc>
              <a:spcAft>
                <a:spcPts val="0"/>
              </a:spcAft>
            </a:pPr>
            <a:r>
              <a:rPr sz="1500" b="1" i="0">
                <a:solidFill>
                  <a:srgbClr val="0B1F3A"/>
                </a:solidFill>
                <a:latin typeface="Calibri"/>
              </a:rPr>
              <a:t>Phase 1a</a:t>
            </a:r>
          </a:p>
        </p:txBody>
      </p:sp>
      <p:sp>
        <p:nvSpPr>
          <p:cNvPr id="15" name="TextBox 14"/>
          <p:cNvSpPr txBox="1"/>
          <p:nvPr/>
        </p:nvSpPr>
        <p:spPr>
          <a:xfrm>
            <a:off x="2331720" y="2322576"/>
            <a:ext cx="3566160" cy="585216"/>
          </a:xfrm>
          <a:prstGeom prst="rect">
            <a:avLst/>
          </a:prstGeom>
          <a:noFill/>
        </p:spPr>
        <p:txBody>
          <a:bodyPr wrap="square" anchor="ctr" lIns="0" rIns="0" tIns="0" bIns="0"/>
          <a:lstStyle/>
          <a:p>
            <a:pPr algn="l">
              <a:lnSpc>
                <a:spcPct val="110000"/>
              </a:lnSpc>
              <a:spcAft>
                <a:spcPts val="0"/>
              </a:spcAft>
            </a:pPr>
            <a:r>
              <a:rPr sz="1500" b="1" i="0">
                <a:solidFill>
                  <a:srgbClr val="1C2433"/>
                </a:solidFill>
                <a:latin typeface="Calibri"/>
              </a:rPr>
              <a:t>Personal, user and team memory</a:t>
            </a:r>
          </a:p>
        </p:txBody>
      </p:sp>
      <p:sp>
        <p:nvSpPr>
          <p:cNvPr id="16" name="TextBox 15"/>
          <p:cNvSpPr txBox="1"/>
          <p:nvPr/>
        </p:nvSpPr>
        <p:spPr>
          <a:xfrm>
            <a:off x="5897880" y="2322576"/>
            <a:ext cx="4114800" cy="585216"/>
          </a:xfrm>
          <a:prstGeom prst="rect">
            <a:avLst/>
          </a:prstGeom>
          <a:noFill/>
        </p:spPr>
        <p:txBody>
          <a:bodyPr wrap="square" anchor="ctr" lIns="0" rIns="0" tIns="0" bIns="0"/>
          <a:lstStyle/>
          <a:p>
            <a:pPr algn="l">
              <a:lnSpc>
                <a:spcPct val="110000"/>
              </a:lnSpc>
              <a:spcAft>
                <a:spcPts val="0"/>
              </a:spcAft>
            </a:pPr>
            <a:r>
              <a:rPr sz="1300" b="0" i="0">
                <a:solidFill>
                  <a:srgbClr val="5B6678"/>
                </a:solidFill>
                <a:latin typeface="Calibri"/>
              </a:rPr>
              <a:t>Pilot team uses shared memory across their AI tools</a:t>
            </a:r>
          </a:p>
        </p:txBody>
      </p:sp>
      <p:sp>
        <p:nvSpPr>
          <p:cNvPr id="17" name="TextBox 16"/>
          <p:cNvSpPr txBox="1"/>
          <p:nvPr/>
        </p:nvSpPr>
        <p:spPr>
          <a:xfrm>
            <a:off x="9966960" y="2322576"/>
            <a:ext cx="1463040" cy="585216"/>
          </a:xfrm>
          <a:prstGeom prst="rect">
            <a:avLst/>
          </a:prstGeom>
          <a:noFill/>
        </p:spPr>
        <p:txBody>
          <a:bodyPr wrap="square" anchor="ctr" lIns="0" rIns="0" tIns="0" bIns="0"/>
          <a:lstStyle/>
          <a:p>
            <a:pPr algn="r">
              <a:lnSpc>
                <a:spcPct val="110000"/>
              </a:lnSpc>
              <a:spcAft>
                <a:spcPts val="0"/>
              </a:spcAft>
            </a:pPr>
            <a:r>
              <a:rPr sz="1350" b="1" i="0">
                <a:solidFill>
                  <a:srgbClr val="0E8C7F"/>
                </a:solidFill>
                <a:latin typeface="Calibri"/>
              </a:rPr>
              <a:t>built</a:t>
            </a:r>
          </a:p>
        </p:txBody>
      </p:sp>
      <p:sp>
        <p:nvSpPr>
          <p:cNvPr id="18" name="Diamond 17"/>
          <p:cNvSpPr/>
          <p:nvPr/>
        </p:nvSpPr>
        <p:spPr>
          <a:xfrm>
            <a:off x="11201400" y="2834640"/>
            <a:ext cx="274320" cy="274320"/>
          </a:xfrm>
          <a:prstGeom prst="diamond">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ounded Rectangle 18"/>
          <p:cNvSpPr/>
          <p:nvPr/>
        </p:nvSpPr>
        <p:spPr>
          <a:xfrm>
            <a:off x="594360" y="2999232"/>
            <a:ext cx="10972800" cy="585216"/>
          </a:xfrm>
          <a:prstGeom prst="roundRect">
            <a:avLst>
              <a:gd name="adj" fmla="val 15000"/>
            </a:avLst>
          </a:prstGeom>
          <a:solidFill>
            <a:srgbClr val="E3F4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22960" y="2999232"/>
            <a:ext cx="1463040" cy="585216"/>
          </a:xfrm>
          <a:prstGeom prst="rect">
            <a:avLst/>
          </a:prstGeom>
          <a:noFill/>
        </p:spPr>
        <p:txBody>
          <a:bodyPr wrap="square" anchor="ctr" lIns="0" rIns="0" tIns="0" bIns="0"/>
          <a:lstStyle/>
          <a:p>
            <a:pPr algn="l">
              <a:lnSpc>
                <a:spcPct val="110000"/>
              </a:lnSpc>
              <a:spcAft>
                <a:spcPts val="0"/>
              </a:spcAft>
            </a:pPr>
            <a:r>
              <a:rPr sz="1500" b="1" i="0">
                <a:solidFill>
                  <a:srgbClr val="0B1F3A"/>
                </a:solidFill>
                <a:latin typeface="Calibri"/>
              </a:rPr>
              <a:t>Phase 1b–c</a:t>
            </a:r>
          </a:p>
        </p:txBody>
      </p:sp>
      <p:sp>
        <p:nvSpPr>
          <p:cNvPr id="21" name="TextBox 20"/>
          <p:cNvSpPr txBox="1"/>
          <p:nvPr/>
        </p:nvSpPr>
        <p:spPr>
          <a:xfrm>
            <a:off x="2331720" y="2999232"/>
            <a:ext cx="3566160" cy="585216"/>
          </a:xfrm>
          <a:prstGeom prst="rect">
            <a:avLst/>
          </a:prstGeom>
          <a:noFill/>
        </p:spPr>
        <p:txBody>
          <a:bodyPr wrap="square" anchor="ctr" lIns="0" rIns="0" tIns="0" bIns="0"/>
          <a:lstStyle/>
          <a:p>
            <a:pPr algn="l">
              <a:lnSpc>
                <a:spcPct val="110000"/>
              </a:lnSpc>
              <a:spcAft>
                <a:spcPts val="0"/>
              </a:spcAft>
            </a:pPr>
            <a:r>
              <a:rPr sz="1500" b="1" i="0">
                <a:solidFill>
                  <a:srgbClr val="1C2433"/>
                </a:solidFill>
                <a:latin typeface="Calibri"/>
              </a:rPr>
              <a:t>Project and agent memory; Jira</a:t>
            </a:r>
          </a:p>
        </p:txBody>
      </p:sp>
      <p:sp>
        <p:nvSpPr>
          <p:cNvPr id="22" name="TextBox 21"/>
          <p:cNvSpPr txBox="1"/>
          <p:nvPr/>
        </p:nvSpPr>
        <p:spPr>
          <a:xfrm>
            <a:off x="5897880" y="2999232"/>
            <a:ext cx="4114800" cy="585216"/>
          </a:xfrm>
          <a:prstGeom prst="rect">
            <a:avLst/>
          </a:prstGeom>
          <a:noFill/>
        </p:spPr>
        <p:txBody>
          <a:bodyPr wrap="square" anchor="ctr" lIns="0" rIns="0" tIns="0" bIns="0"/>
          <a:lstStyle/>
          <a:p>
            <a:pPr algn="l">
              <a:lnSpc>
                <a:spcPct val="110000"/>
              </a:lnSpc>
              <a:spcAft>
                <a:spcPts val="0"/>
              </a:spcAft>
            </a:pPr>
            <a:r>
              <a:rPr sz="1300" b="0" i="0">
                <a:solidFill>
                  <a:srgbClr val="5B6678"/>
                </a:solidFill>
                <a:latin typeface="Calibri"/>
              </a:rPr>
              <a:t>Agents improve across sessions; the first connector</a:t>
            </a:r>
          </a:p>
        </p:txBody>
      </p:sp>
      <p:sp>
        <p:nvSpPr>
          <p:cNvPr id="23" name="TextBox 22"/>
          <p:cNvSpPr txBox="1"/>
          <p:nvPr/>
        </p:nvSpPr>
        <p:spPr>
          <a:xfrm>
            <a:off x="9966960" y="2999232"/>
            <a:ext cx="1463040" cy="585216"/>
          </a:xfrm>
          <a:prstGeom prst="rect">
            <a:avLst/>
          </a:prstGeom>
          <a:noFill/>
        </p:spPr>
        <p:txBody>
          <a:bodyPr wrap="square" anchor="ctr" lIns="0" rIns="0" tIns="0" bIns="0"/>
          <a:lstStyle/>
          <a:p>
            <a:pPr algn="r">
              <a:lnSpc>
                <a:spcPct val="110000"/>
              </a:lnSpc>
              <a:spcAft>
                <a:spcPts val="0"/>
              </a:spcAft>
            </a:pPr>
            <a:r>
              <a:rPr sz="1350" b="1" i="0">
                <a:solidFill>
                  <a:srgbClr val="0E8C7F"/>
                </a:solidFill>
                <a:latin typeface="Calibri"/>
              </a:rPr>
              <a:t>built</a:t>
            </a:r>
          </a:p>
        </p:txBody>
      </p:sp>
      <p:sp>
        <p:nvSpPr>
          <p:cNvPr id="24" name="Diamond 23"/>
          <p:cNvSpPr/>
          <p:nvPr/>
        </p:nvSpPr>
        <p:spPr>
          <a:xfrm>
            <a:off x="11201400" y="3511296"/>
            <a:ext cx="274320" cy="274320"/>
          </a:xfrm>
          <a:prstGeom prst="diamond">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ounded Rectangle 24"/>
          <p:cNvSpPr/>
          <p:nvPr/>
        </p:nvSpPr>
        <p:spPr>
          <a:xfrm>
            <a:off x="594360" y="3675887"/>
            <a:ext cx="10972800" cy="585216"/>
          </a:xfrm>
          <a:prstGeom prst="roundRect">
            <a:avLst>
              <a:gd name="adj" fmla="val 15000"/>
            </a:avLst>
          </a:prstGeom>
          <a:solidFill>
            <a:srgbClr val="E3F4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822960" y="3675887"/>
            <a:ext cx="1463040" cy="585216"/>
          </a:xfrm>
          <a:prstGeom prst="rect">
            <a:avLst/>
          </a:prstGeom>
          <a:noFill/>
        </p:spPr>
        <p:txBody>
          <a:bodyPr wrap="square" anchor="ctr" lIns="0" rIns="0" tIns="0" bIns="0"/>
          <a:lstStyle/>
          <a:p>
            <a:pPr algn="l">
              <a:lnSpc>
                <a:spcPct val="110000"/>
              </a:lnSpc>
              <a:spcAft>
                <a:spcPts val="0"/>
              </a:spcAft>
            </a:pPr>
            <a:r>
              <a:rPr sz="1500" b="1" i="0">
                <a:solidFill>
                  <a:srgbClr val="0B1F3A"/>
                </a:solidFill>
                <a:latin typeface="Calibri"/>
              </a:rPr>
              <a:t>Phase 1d–f</a:t>
            </a:r>
          </a:p>
        </p:txBody>
      </p:sp>
      <p:sp>
        <p:nvSpPr>
          <p:cNvPr id="27" name="TextBox 26"/>
          <p:cNvSpPr txBox="1"/>
          <p:nvPr/>
        </p:nvSpPr>
        <p:spPr>
          <a:xfrm>
            <a:off x="2331720" y="3675887"/>
            <a:ext cx="3566160" cy="585216"/>
          </a:xfrm>
          <a:prstGeom prst="rect">
            <a:avLst/>
          </a:prstGeom>
          <a:noFill/>
        </p:spPr>
        <p:txBody>
          <a:bodyPr wrap="square" anchor="ctr" lIns="0" rIns="0" tIns="0" bIns="0"/>
          <a:lstStyle/>
          <a:p>
            <a:pPr algn="l">
              <a:lnSpc>
                <a:spcPct val="110000"/>
              </a:lnSpc>
              <a:spcAft>
                <a:spcPts val="0"/>
              </a:spcAft>
            </a:pPr>
            <a:r>
              <a:rPr sz="1500" b="1" i="0">
                <a:solidFill>
                  <a:srgbClr val="1C2433"/>
                </a:solidFill>
                <a:latin typeface="Calibri"/>
              </a:rPr>
              <a:t>Client walls, approvals, web console</a:t>
            </a:r>
          </a:p>
        </p:txBody>
      </p:sp>
      <p:sp>
        <p:nvSpPr>
          <p:cNvPr id="28" name="TextBox 27"/>
          <p:cNvSpPr txBox="1"/>
          <p:nvPr/>
        </p:nvSpPr>
        <p:spPr>
          <a:xfrm>
            <a:off x="5897880" y="3675887"/>
            <a:ext cx="4114800" cy="585216"/>
          </a:xfrm>
          <a:prstGeom prst="rect">
            <a:avLst/>
          </a:prstGeom>
          <a:noFill/>
        </p:spPr>
        <p:txBody>
          <a:bodyPr wrap="square" anchor="ctr" lIns="0" rIns="0" tIns="0" bIns="0"/>
          <a:lstStyle/>
          <a:p>
            <a:pPr algn="l">
              <a:lnSpc>
                <a:spcPct val="110000"/>
              </a:lnSpc>
              <a:spcAft>
                <a:spcPts val="0"/>
              </a:spcAft>
            </a:pPr>
            <a:r>
              <a:rPr sz="1300" b="0" i="0">
                <a:solidFill>
                  <a:srgbClr val="5B6678"/>
                </a:solidFill>
                <a:latin typeface="Calibri"/>
              </a:rPr>
              <a:t>Lead-approved promotion; knowledge compounds across teams</a:t>
            </a:r>
          </a:p>
        </p:txBody>
      </p:sp>
      <p:sp>
        <p:nvSpPr>
          <p:cNvPr id="29" name="TextBox 28"/>
          <p:cNvSpPr txBox="1"/>
          <p:nvPr/>
        </p:nvSpPr>
        <p:spPr>
          <a:xfrm>
            <a:off x="9966960" y="3675887"/>
            <a:ext cx="1463040" cy="585216"/>
          </a:xfrm>
          <a:prstGeom prst="rect">
            <a:avLst/>
          </a:prstGeom>
          <a:noFill/>
        </p:spPr>
        <p:txBody>
          <a:bodyPr wrap="square" anchor="ctr" lIns="0" rIns="0" tIns="0" bIns="0"/>
          <a:lstStyle/>
          <a:p>
            <a:pPr algn="r">
              <a:lnSpc>
                <a:spcPct val="110000"/>
              </a:lnSpc>
              <a:spcAft>
                <a:spcPts val="0"/>
              </a:spcAft>
            </a:pPr>
            <a:r>
              <a:rPr sz="1350" b="1" i="0">
                <a:solidFill>
                  <a:srgbClr val="0E8C7F"/>
                </a:solidFill>
                <a:latin typeface="Calibri"/>
              </a:rPr>
              <a:t>built</a:t>
            </a:r>
          </a:p>
        </p:txBody>
      </p:sp>
      <p:sp>
        <p:nvSpPr>
          <p:cNvPr id="30" name="Diamond 29"/>
          <p:cNvSpPr/>
          <p:nvPr/>
        </p:nvSpPr>
        <p:spPr>
          <a:xfrm>
            <a:off x="11201400" y="4187952"/>
            <a:ext cx="274320" cy="274320"/>
          </a:xfrm>
          <a:prstGeom prst="diamond">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ounded Rectangle 30"/>
          <p:cNvSpPr/>
          <p:nvPr/>
        </p:nvSpPr>
        <p:spPr>
          <a:xfrm>
            <a:off x="594360" y="4352544"/>
            <a:ext cx="10972800" cy="585216"/>
          </a:xfrm>
          <a:prstGeom prst="roundRect">
            <a:avLst>
              <a:gd name="adj" fmla="val 15000"/>
            </a:avLst>
          </a:prstGeom>
          <a:solidFill>
            <a:srgbClr val="E3F4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TextBox 31"/>
          <p:cNvSpPr txBox="1"/>
          <p:nvPr/>
        </p:nvSpPr>
        <p:spPr>
          <a:xfrm>
            <a:off x="822960" y="4352544"/>
            <a:ext cx="1463040" cy="585216"/>
          </a:xfrm>
          <a:prstGeom prst="rect">
            <a:avLst/>
          </a:prstGeom>
          <a:noFill/>
        </p:spPr>
        <p:txBody>
          <a:bodyPr wrap="square" anchor="ctr" lIns="0" rIns="0" tIns="0" bIns="0"/>
          <a:lstStyle/>
          <a:p>
            <a:pPr algn="l">
              <a:lnSpc>
                <a:spcPct val="110000"/>
              </a:lnSpc>
              <a:spcAft>
                <a:spcPts val="0"/>
              </a:spcAft>
            </a:pPr>
            <a:r>
              <a:rPr sz="1500" b="1" i="0">
                <a:solidFill>
                  <a:srgbClr val="0B1F3A"/>
                </a:solidFill>
                <a:latin typeface="Calibri"/>
              </a:rPr>
              <a:t>Phase 1g–t</a:t>
            </a:r>
          </a:p>
        </p:txBody>
      </p:sp>
      <p:sp>
        <p:nvSpPr>
          <p:cNvPr id="33" name="TextBox 32"/>
          <p:cNvSpPr txBox="1"/>
          <p:nvPr/>
        </p:nvSpPr>
        <p:spPr>
          <a:xfrm>
            <a:off x="2331720" y="4352544"/>
            <a:ext cx="3566160" cy="585216"/>
          </a:xfrm>
          <a:prstGeom prst="rect">
            <a:avLst/>
          </a:prstGeom>
          <a:noFill/>
        </p:spPr>
        <p:txBody>
          <a:bodyPr wrap="square" anchor="ctr" lIns="0" rIns="0" tIns="0" bIns="0"/>
          <a:lstStyle/>
          <a:p>
            <a:pPr algn="l">
              <a:lnSpc>
                <a:spcPct val="110000"/>
              </a:lnSpc>
              <a:spcAft>
                <a:spcPts val="0"/>
              </a:spcAft>
            </a:pPr>
            <a:r>
              <a:rPr sz="1500" b="1" i="0">
                <a:solidFill>
                  <a:srgbClr val="1C2433"/>
                </a:solidFill>
                <a:latin typeface="Calibri"/>
              </a:rPr>
              <a:t>Automatic saving, spaces, digital workers</a:t>
            </a:r>
          </a:p>
        </p:txBody>
      </p:sp>
      <p:sp>
        <p:nvSpPr>
          <p:cNvPr id="34" name="TextBox 33"/>
          <p:cNvSpPr txBox="1"/>
          <p:nvPr/>
        </p:nvSpPr>
        <p:spPr>
          <a:xfrm>
            <a:off x="5897880" y="4352544"/>
            <a:ext cx="4114800" cy="585216"/>
          </a:xfrm>
          <a:prstGeom prst="rect">
            <a:avLst/>
          </a:prstGeom>
          <a:noFill/>
        </p:spPr>
        <p:txBody>
          <a:bodyPr wrap="square" anchor="ctr" lIns="0" rIns="0" tIns="0" bIns="0"/>
          <a:lstStyle/>
          <a:p>
            <a:pPr algn="l">
              <a:lnSpc>
                <a:spcPct val="110000"/>
              </a:lnSpc>
              <a:spcAft>
                <a:spcPts val="0"/>
              </a:spcAft>
            </a:pPr>
            <a:r>
              <a:rPr sz="1300" b="0" i="0">
                <a:solidFill>
                  <a:srgbClr val="5B6678"/>
                </a:solidFill>
                <a:latin typeface="Calibri"/>
              </a:rPr>
              <a:t>Memory lands in the right place without people filing it</a:t>
            </a:r>
          </a:p>
        </p:txBody>
      </p:sp>
      <p:sp>
        <p:nvSpPr>
          <p:cNvPr id="35" name="TextBox 34"/>
          <p:cNvSpPr txBox="1"/>
          <p:nvPr/>
        </p:nvSpPr>
        <p:spPr>
          <a:xfrm>
            <a:off x="9966960" y="4352544"/>
            <a:ext cx="1463040" cy="585216"/>
          </a:xfrm>
          <a:prstGeom prst="rect">
            <a:avLst/>
          </a:prstGeom>
          <a:noFill/>
        </p:spPr>
        <p:txBody>
          <a:bodyPr wrap="square" anchor="ctr" lIns="0" rIns="0" tIns="0" bIns="0"/>
          <a:lstStyle/>
          <a:p>
            <a:pPr algn="r">
              <a:lnSpc>
                <a:spcPct val="110000"/>
              </a:lnSpc>
              <a:spcAft>
                <a:spcPts val="0"/>
              </a:spcAft>
            </a:pPr>
            <a:r>
              <a:rPr sz="1350" b="1" i="0">
                <a:solidFill>
                  <a:srgbClr val="0E8C7F"/>
                </a:solidFill>
                <a:latin typeface="Calibri"/>
              </a:rPr>
              <a:t>built</a:t>
            </a:r>
          </a:p>
        </p:txBody>
      </p:sp>
      <p:sp>
        <p:nvSpPr>
          <p:cNvPr id="36" name="Diamond 35"/>
          <p:cNvSpPr/>
          <p:nvPr/>
        </p:nvSpPr>
        <p:spPr>
          <a:xfrm>
            <a:off x="11201400" y="4864608"/>
            <a:ext cx="274320" cy="274320"/>
          </a:xfrm>
          <a:prstGeom prst="diamond">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Rounded Rectangle 36"/>
          <p:cNvSpPr/>
          <p:nvPr/>
        </p:nvSpPr>
        <p:spPr>
          <a:xfrm>
            <a:off x="594360" y="5029200"/>
            <a:ext cx="10972800" cy="585216"/>
          </a:xfrm>
          <a:prstGeom prst="roundRect">
            <a:avLst>
              <a:gd name="adj" fmla="val 15000"/>
            </a:avLst>
          </a:prstGeom>
          <a:solidFill>
            <a:srgbClr val="FCF1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TextBox 37"/>
          <p:cNvSpPr txBox="1"/>
          <p:nvPr/>
        </p:nvSpPr>
        <p:spPr>
          <a:xfrm>
            <a:off x="822960" y="5029200"/>
            <a:ext cx="1463040" cy="585216"/>
          </a:xfrm>
          <a:prstGeom prst="rect">
            <a:avLst/>
          </a:prstGeom>
          <a:noFill/>
        </p:spPr>
        <p:txBody>
          <a:bodyPr wrap="square" anchor="ctr" lIns="0" rIns="0" tIns="0" bIns="0"/>
          <a:lstStyle/>
          <a:p>
            <a:pPr algn="l">
              <a:lnSpc>
                <a:spcPct val="110000"/>
              </a:lnSpc>
              <a:spcAft>
                <a:spcPts val="0"/>
              </a:spcAft>
            </a:pPr>
            <a:r>
              <a:rPr sz="1500" b="1" i="0">
                <a:solidFill>
                  <a:srgbClr val="0B1F3A"/>
                </a:solidFill>
                <a:latin typeface="Calibri"/>
              </a:rPr>
              <a:t>Phase 2</a:t>
            </a:r>
          </a:p>
        </p:txBody>
      </p:sp>
      <p:sp>
        <p:nvSpPr>
          <p:cNvPr id="39" name="TextBox 38"/>
          <p:cNvSpPr txBox="1"/>
          <p:nvPr/>
        </p:nvSpPr>
        <p:spPr>
          <a:xfrm>
            <a:off x="2331720" y="5029200"/>
            <a:ext cx="3566160" cy="585216"/>
          </a:xfrm>
          <a:prstGeom prst="rect">
            <a:avLst/>
          </a:prstGeom>
          <a:noFill/>
        </p:spPr>
        <p:txBody>
          <a:bodyPr wrap="square" anchor="ctr" lIns="0" rIns="0" tIns="0" bIns="0"/>
          <a:lstStyle/>
          <a:p>
            <a:pPr algn="l">
              <a:lnSpc>
                <a:spcPct val="110000"/>
              </a:lnSpc>
              <a:spcAft>
                <a:spcPts val="0"/>
              </a:spcAft>
            </a:pPr>
            <a:r>
              <a:rPr sz="1500" b="1" i="0">
                <a:solidFill>
                  <a:srgbClr val="1C2433"/>
                </a:solidFill>
                <a:latin typeface="Calibri"/>
              </a:rPr>
              <a:t>Security, compliance, product</a:t>
            </a:r>
          </a:p>
        </p:txBody>
      </p:sp>
      <p:sp>
        <p:nvSpPr>
          <p:cNvPr id="40" name="TextBox 39"/>
          <p:cNvSpPr txBox="1"/>
          <p:nvPr/>
        </p:nvSpPr>
        <p:spPr>
          <a:xfrm>
            <a:off x="5897880" y="5029200"/>
            <a:ext cx="4114800" cy="585216"/>
          </a:xfrm>
          <a:prstGeom prst="rect">
            <a:avLst/>
          </a:prstGeom>
          <a:noFill/>
        </p:spPr>
        <p:txBody>
          <a:bodyPr wrap="square" anchor="ctr" lIns="0" rIns="0" tIns="0" bIns="0"/>
          <a:lstStyle/>
          <a:p>
            <a:pPr algn="l">
              <a:lnSpc>
                <a:spcPct val="110000"/>
              </a:lnSpc>
              <a:spcAft>
                <a:spcPts val="0"/>
              </a:spcAft>
            </a:pPr>
            <a:r>
              <a:rPr sz="1300" b="0" i="0">
                <a:solidFill>
                  <a:srgbClr val="5B6678"/>
                </a:solidFill>
                <a:latin typeface="Calibri"/>
              </a:rPr>
              <a:t>SSO, customer-held keys, pen test, SOC 2 — ready for other companies</a:t>
            </a:r>
          </a:p>
        </p:txBody>
      </p:sp>
      <p:sp>
        <p:nvSpPr>
          <p:cNvPr id="41" name="TextBox 40"/>
          <p:cNvSpPr txBox="1"/>
          <p:nvPr/>
        </p:nvSpPr>
        <p:spPr>
          <a:xfrm>
            <a:off x="9966960" y="5029200"/>
            <a:ext cx="1463040" cy="585216"/>
          </a:xfrm>
          <a:prstGeom prst="rect">
            <a:avLst/>
          </a:prstGeom>
          <a:noFill/>
        </p:spPr>
        <p:txBody>
          <a:bodyPr wrap="square" anchor="ctr" lIns="0" rIns="0" tIns="0" bIns="0"/>
          <a:lstStyle/>
          <a:p>
            <a:pPr algn="r">
              <a:lnSpc>
                <a:spcPct val="110000"/>
              </a:lnSpc>
              <a:spcAft>
                <a:spcPts val="0"/>
              </a:spcAft>
            </a:pPr>
            <a:r>
              <a:rPr sz="1350" b="1" i="0">
                <a:solidFill>
                  <a:srgbClr val="0B1F3A"/>
                </a:solidFill>
                <a:latin typeface="Calibri"/>
              </a:rPr>
              <a:t>after Phase 1</a:t>
            </a:r>
          </a:p>
        </p:txBody>
      </p:sp>
      <p:sp>
        <p:nvSpPr>
          <p:cNvPr id="42" name="TextBox 41"/>
          <p:cNvSpPr txBox="1"/>
          <p:nvPr/>
        </p:nvSpPr>
        <p:spPr>
          <a:xfrm>
            <a:off x="594360" y="5760720"/>
            <a:ext cx="10972800" cy="548640"/>
          </a:xfrm>
          <a:prstGeom prst="rect">
            <a:avLst/>
          </a:prstGeom>
          <a:noFill/>
        </p:spPr>
        <p:txBody>
          <a:bodyPr wrap="square" anchor="t" lIns="0" rIns="0" tIns="0" bIns="0"/>
          <a:lstStyle/>
          <a:p>
            <a:pPr algn="l">
              <a:lnSpc>
                <a:spcPct val="110000"/>
              </a:lnSpc>
              <a:spcAft>
                <a:spcPts val="0"/>
              </a:spcAft>
            </a:pPr>
            <a:r>
              <a:rPr sz="1350" b="1" i="0">
                <a:solidFill>
                  <a:srgbClr val="E89B2C"/>
                </a:solidFill>
                <a:latin typeface="Calibri"/>
              </a:rPr>
              <a:t>◆ </a:t>
            </a:r>
            <a:r>
              <a:rPr sz="1350" b="0" i="0">
                <a:solidFill>
                  <a:srgbClr val="1C2433"/>
                </a:solidFill>
                <a:latin typeface="Calibri"/>
              </a:rPr>
              <a:t>Go / no-go gate: measure time saved and answer quality, then decide. Status 11 October 2026: Phase 1 built and tested on a pilot server; next, its own hardware with a GPU for the local AI model.</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LATER: OFFERING IT TO OTHERS</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Three ways other companies could run it (Phase 2)</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22</a:t>
            </a:r>
          </a:p>
        </p:txBody>
      </p:sp>
      <p:sp>
        <p:nvSpPr>
          <p:cNvPr id="7" name="Rounded Rectangle 6"/>
          <p:cNvSpPr/>
          <p:nvPr/>
        </p:nvSpPr>
        <p:spPr>
          <a:xfrm>
            <a:off x="594360" y="1691640"/>
            <a:ext cx="3520440" cy="3840480"/>
          </a:xfrm>
          <a:prstGeom prst="roundRect">
            <a:avLst>
              <a:gd name="adj" fmla="val 5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868680" y="1965960"/>
            <a:ext cx="3017520" cy="457200"/>
          </a:xfrm>
          <a:prstGeom prst="rect">
            <a:avLst/>
          </a:prstGeom>
          <a:noFill/>
        </p:spPr>
        <p:txBody>
          <a:bodyPr wrap="square" anchor="t" lIns="0" rIns="0" tIns="0" bIns="0"/>
          <a:lstStyle/>
          <a:p>
            <a:pPr algn="l">
              <a:lnSpc>
                <a:spcPct val="110000"/>
              </a:lnSpc>
              <a:spcAft>
                <a:spcPts val="0"/>
              </a:spcAft>
            </a:pPr>
            <a:r>
              <a:rPr sz="2000" b="1" i="0">
                <a:solidFill>
                  <a:srgbClr val="0B1F3A"/>
                </a:solidFill>
                <a:latin typeface="Calibri"/>
              </a:rPr>
              <a:t>A  Hosted service</a:t>
            </a:r>
          </a:p>
        </p:txBody>
      </p:sp>
      <p:sp>
        <p:nvSpPr>
          <p:cNvPr id="9" name="TextBox 8"/>
          <p:cNvSpPr txBox="1"/>
          <p:nvPr/>
        </p:nvSpPr>
        <p:spPr>
          <a:xfrm>
            <a:off x="868680" y="2423160"/>
            <a:ext cx="3017520" cy="365760"/>
          </a:xfrm>
          <a:prstGeom prst="rect">
            <a:avLst/>
          </a:prstGeom>
          <a:noFill/>
        </p:spPr>
        <p:txBody>
          <a:bodyPr wrap="square" anchor="t" lIns="0" rIns="0" tIns="0" bIns="0"/>
          <a:lstStyle/>
          <a:p>
            <a:pPr algn="l">
              <a:lnSpc>
                <a:spcPct val="110000"/>
              </a:lnSpc>
              <a:spcAft>
                <a:spcPts val="0"/>
              </a:spcAft>
            </a:pPr>
            <a:r>
              <a:rPr sz="1350" b="0" i="1">
                <a:solidFill>
                  <a:srgbClr val="5B6678"/>
                </a:solidFill>
                <a:latin typeface="Calibri"/>
              </a:rPr>
              <a:t>We run it for them</a:t>
            </a:r>
          </a:p>
        </p:txBody>
      </p:sp>
      <p:sp>
        <p:nvSpPr>
          <p:cNvPr id="10" name="TextBox 9"/>
          <p:cNvSpPr txBox="1"/>
          <p:nvPr/>
        </p:nvSpPr>
        <p:spPr>
          <a:xfrm>
            <a:off x="868680" y="3017520"/>
            <a:ext cx="3017520" cy="274320"/>
          </a:xfrm>
          <a:prstGeom prst="rect">
            <a:avLst/>
          </a:prstGeom>
          <a:noFill/>
        </p:spPr>
        <p:txBody>
          <a:bodyPr wrap="square" anchor="t" lIns="0" rIns="0" tIns="0" bIns="0"/>
          <a:lstStyle/>
          <a:p>
            <a:pPr algn="l">
              <a:lnSpc>
                <a:spcPct val="110000"/>
              </a:lnSpc>
              <a:spcAft>
                <a:spcPts val="0"/>
              </a:spcAft>
            </a:pPr>
            <a:r>
              <a:rPr sz="1100" b="1" i="0">
                <a:solidFill>
                  <a:srgbClr val="0E8C7F"/>
                </a:solidFill>
                <a:latin typeface="Calibri"/>
              </a:rPr>
              <a:t>GOOD</a:t>
            </a:r>
          </a:p>
        </p:txBody>
      </p:sp>
      <p:sp>
        <p:nvSpPr>
          <p:cNvPr id="11" name="TextBox 10"/>
          <p:cNvSpPr txBox="1"/>
          <p:nvPr/>
        </p:nvSpPr>
        <p:spPr>
          <a:xfrm>
            <a:off x="868680" y="3291840"/>
            <a:ext cx="3017520" cy="822960"/>
          </a:xfrm>
          <a:prstGeom prst="rect">
            <a:avLst/>
          </a:prstGeom>
          <a:noFill/>
        </p:spPr>
        <p:txBody>
          <a:bodyPr wrap="square" anchor="t" lIns="0" rIns="0" tIns="0" bIns="0"/>
          <a:lstStyle/>
          <a:p>
            <a:pPr algn="l">
              <a:lnSpc>
                <a:spcPct val="110000"/>
              </a:lnSpc>
              <a:spcAft>
                <a:spcPts val="0"/>
              </a:spcAft>
            </a:pPr>
            <a:r>
              <a:rPr sz="1400" b="0" i="0">
                <a:solidFill>
                  <a:srgbClr val="1C2433"/>
                </a:solidFill>
                <a:latin typeface="Calibri"/>
              </a:rPr>
              <a:t>Fastest start; we handle updates</a:t>
            </a:r>
          </a:p>
        </p:txBody>
      </p:sp>
      <p:sp>
        <p:nvSpPr>
          <p:cNvPr id="12" name="TextBox 11"/>
          <p:cNvSpPr txBox="1"/>
          <p:nvPr/>
        </p:nvSpPr>
        <p:spPr>
          <a:xfrm>
            <a:off x="868680" y="4206240"/>
            <a:ext cx="3017520" cy="274320"/>
          </a:xfrm>
          <a:prstGeom prst="rect">
            <a:avLst/>
          </a:prstGeom>
          <a:noFill/>
        </p:spPr>
        <p:txBody>
          <a:bodyPr wrap="square" anchor="t" lIns="0" rIns="0" tIns="0" bIns="0"/>
          <a:lstStyle/>
          <a:p>
            <a:pPr algn="l">
              <a:lnSpc>
                <a:spcPct val="110000"/>
              </a:lnSpc>
              <a:spcAft>
                <a:spcPts val="0"/>
              </a:spcAft>
            </a:pPr>
            <a:r>
              <a:rPr sz="1100" b="1" i="0">
                <a:solidFill>
                  <a:srgbClr val="B43A2E"/>
                </a:solidFill>
                <a:latin typeface="Calibri"/>
              </a:rPr>
              <a:t>TRADE-OFF</a:t>
            </a:r>
          </a:p>
        </p:txBody>
      </p:sp>
      <p:sp>
        <p:nvSpPr>
          <p:cNvPr id="13" name="TextBox 12"/>
          <p:cNvSpPr txBox="1"/>
          <p:nvPr/>
        </p:nvSpPr>
        <p:spPr>
          <a:xfrm>
            <a:off x="868680" y="4480560"/>
            <a:ext cx="3017520" cy="822960"/>
          </a:xfrm>
          <a:prstGeom prst="rect">
            <a:avLst/>
          </a:prstGeom>
          <a:noFill/>
        </p:spPr>
        <p:txBody>
          <a:bodyPr wrap="square" anchor="t" lIns="0" rIns="0" tIns="0" bIns="0"/>
          <a:lstStyle/>
          <a:p>
            <a:pPr algn="l">
              <a:lnSpc>
                <a:spcPct val="110000"/>
              </a:lnSpc>
              <a:spcAft>
                <a:spcPts val="0"/>
              </a:spcAft>
            </a:pPr>
            <a:r>
              <a:rPr sz="1400" b="0" i="0">
                <a:solidFill>
                  <a:srgbClr val="1C2433"/>
                </a:solidFill>
                <a:latin typeface="Calibri"/>
              </a:rPr>
              <a:t>Their data sits with us; heavier compliance for us</a:t>
            </a:r>
          </a:p>
        </p:txBody>
      </p:sp>
      <p:sp>
        <p:nvSpPr>
          <p:cNvPr id="14" name="Rounded Rectangle 13"/>
          <p:cNvSpPr/>
          <p:nvPr/>
        </p:nvSpPr>
        <p:spPr>
          <a:xfrm>
            <a:off x="4343400" y="1691640"/>
            <a:ext cx="3520440" cy="3840480"/>
          </a:xfrm>
          <a:prstGeom prst="roundRect">
            <a:avLst>
              <a:gd name="adj" fmla="val 5000"/>
            </a:avLst>
          </a:prstGeom>
          <a:solidFill>
            <a:srgbClr val="E3F4F1"/>
          </a:solidFill>
          <a:ln w="12700">
            <a:solidFill>
              <a:srgbClr val="0E8C7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6309360" y="1508760"/>
            <a:ext cx="1371600" cy="365760"/>
          </a:xfrm>
          <a:prstGeom prst="roundRect">
            <a:avLst>
              <a:gd name="adj" fmla="val 50000"/>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309360" y="1508760"/>
            <a:ext cx="1371600" cy="365760"/>
          </a:xfrm>
          <a:prstGeom prst="rect">
            <a:avLst/>
          </a:prstGeom>
          <a:noFill/>
        </p:spPr>
        <p:txBody>
          <a:bodyPr wrap="square" anchor="ctr" lIns="0" rIns="0" tIns="0" bIns="0"/>
          <a:lstStyle/>
          <a:p>
            <a:pPr algn="ctr">
              <a:lnSpc>
                <a:spcPct val="110000"/>
              </a:lnSpc>
              <a:spcAft>
                <a:spcPts val="0"/>
              </a:spcAft>
            </a:pPr>
            <a:r>
              <a:rPr sz="1200" b="1" i="0">
                <a:solidFill>
                  <a:srgbClr val="FFFFFF"/>
                </a:solidFill>
                <a:latin typeface="Calibri"/>
              </a:rPr>
              <a:t>Start here</a:t>
            </a:r>
          </a:p>
        </p:txBody>
      </p:sp>
      <p:sp>
        <p:nvSpPr>
          <p:cNvPr id="17" name="TextBox 16"/>
          <p:cNvSpPr txBox="1"/>
          <p:nvPr/>
        </p:nvSpPr>
        <p:spPr>
          <a:xfrm>
            <a:off x="4617720" y="1965960"/>
            <a:ext cx="3017520" cy="457200"/>
          </a:xfrm>
          <a:prstGeom prst="rect">
            <a:avLst/>
          </a:prstGeom>
          <a:noFill/>
        </p:spPr>
        <p:txBody>
          <a:bodyPr wrap="square" anchor="t" lIns="0" rIns="0" tIns="0" bIns="0"/>
          <a:lstStyle/>
          <a:p>
            <a:pPr algn="l">
              <a:lnSpc>
                <a:spcPct val="110000"/>
              </a:lnSpc>
              <a:spcAft>
                <a:spcPts val="0"/>
              </a:spcAft>
            </a:pPr>
            <a:r>
              <a:rPr sz="2000" b="1" i="0">
                <a:solidFill>
                  <a:srgbClr val="0B1F3A"/>
                </a:solidFill>
                <a:latin typeface="Calibri"/>
              </a:rPr>
              <a:t>B  In their cloud</a:t>
            </a:r>
          </a:p>
        </p:txBody>
      </p:sp>
      <p:sp>
        <p:nvSpPr>
          <p:cNvPr id="18" name="TextBox 17"/>
          <p:cNvSpPr txBox="1"/>
          <p:nvPr/>
        </p:nvSpPr>
        <p:spPr>
          <a:xfrm>
            <a:off x="4617720" y="2423160"/>
            <a:ext cx="3017520" cy="365760"/>
          </a:xfrm>
          <a:prstGeom prst="rect">
            <a:avLst/>
          </a:prstGeom>
          <a:noFill/>
        </p:spPr>
        <p:txBody>
          <a:bodyPr wrap="square" anchor="t" lIns="0" rIns="0" tIns="0" bIns="0"/>
          <a:lstStyle/>
          <a:p>
            <a:pPr algn="l">
              <a:lnSpc>
                <a:spcPct val="110000"/>
              </a:lnSpc>
              <a:spcAft>
                <a:spcPts val="0"/>
              </a:spcAft>
            </a:pPr>
            <a:r>
              <a:rPr sz="1350" b="0" i="1">
                <a:solidFill>
                  <a:srgbClr val="5B6678"/>
                </a:solidFill>
                <a:latin typeface="Calibri"/>
              </a:rPr>
              <a:t>We run it in their cloud account</a:t>
            </a:r>
          </a:p>
        </p:txBody>
      </p:sp>
      <p:sp>
        <p:nvSpPr>
          <p:cNvPr id="19" name="TextBox 18"/>
          <p:cNvSpPr txBox="1"/>
          <p:nvPr/>
        </p:nvSpPr>
        <p:spPr>
          <a:xfrm>
            <a:off x="4617720" y="3017520"/>
            <a:ext cx="3017520" cy="274320"/>
          </a:xfrm>
          <a:prstGeom prst="rect">
            <a:avLst/>
          </a:prstGeom>
          <a:noFill/>
        </p:spPr>
        <p:txBody>
          <a:bodyPr wrap="square" anchor="t" lIns="0" rIns="0" tIns="0" bIns="0"/>
          <a:lstStyle/>
          <a:p>
            <a:pPr algn="l">
              <a:lnSpc>
                <a:spcPct val="110000"/>
              </a:lnSpc>
              <a:spcAft>
                <a:spcPts val="0"/>
              </a:spcAft>
            </a:pPr>
            <a:r>
              <a:rPr sz="1100" b="1" i="0">
                <a:solidFill>
                  <a:srgbClr val="0E8C7F"/>
                </a:solidFill>
                <a:latin typeface="Calibri"/>
              </a:rPr>
              <a:t>GOOD</a:t>
            </a:r>
          </a:p>
        </p:txBody>
      </p:sp>
      <p:sp>
        <p:nvSpPr>
          <p:cNvPr id="20" name="TextBox 19"/>
          <p:cNvSpPr txBox="1"/>
          <p:nvPr/>
        </p:nvSpPr>
        <p:spPr>
          <a:xfrm>
            <a:off x="4617720" y="3291840"/>
            <a:ext cx="3017520" cy="822960"/>
          </a:xfrm>
          <a:prstGeom prst="rect">
            <a:avLst/>
          </a:prstGeom>
          <a:noFill/>
        </p:spPr>
        <p:txBody>
          <a:bodyPr wrap="square" anchor="t" lIns="0" rIns="0" tIns="0" bIns="0"/>
          <a:lstStyle/>
          <a:p>
            <a:pPr algn="l">
              <a:lnSpc>
                <a:spcPct val="110000"/>
              </a:lnSpc>
              <a:spcAft>
                <a:spcPts val="0"/>
              </a:spcAft>
            </a:pPr>
            <a:r>
              <a:rPr sz="1400" b="0" i="0">
                <a:solidFill>
                  <a:srgbClr val="1C2433"/>
                </a:solidFill>
                <a:latin typeface="Calibri"/>
              </a:rPr>
              <a:t>Data stays in their environment; we still operate it</a:t>
            </a:r>
          </a:p>
        </p:txBody>
      </p:sp>
      <p:sp>
        <p:nvSpPr>
          <p:cNvPr id="21" name="TextBox 20"/>
          <p:cNvSpPr txBox="1"/>
          <p:nvPr/>
        </p:nvSpPr>
        <p:spPr>
          <a:xfrm>
            <a:off x="4617720" y="4206240"/>
            <a:ext cx="3017520" cy="274320"/>
          </a:xfrm>
          <a:prstGeom prst="rect">
            <a:avLst/>
          </a:prstGeom>
          <a:noFill/>
        </p:spPr>
        <p:txBody>
          <a:bodyPr wrap="square" anchor="t" lIns="0" rIns="0" tIns="0" bIns="0"/>
          <a:lstStyle/>
          <a:p>
            <a:pPr algn="l">
              <a:lnSpc>
                <a:spcPct val="110000"/>
              </a:lnSpc>
              <a:spcAft>
                <a:spcPts val="0"/>
              </a:spcAft>
            </a:pPr>
            <a:r>
              <a:rPr sz="1100" b="1" i="0">
                <a:solidFill>
                  <a:srgbClr val="B43A2E"/>
                </a:solidFill>
                <a:latin typeface="Calibri"/>
              </a:rPr>
              <a:t>TRADE-OFF</a:t>
            </a:r>
          </a:p>
        </p:txBody>
      </p:sp>
      <p:sp>
        <p:nvSpPr>
          <p:cNvPr id="22" name="TextBox 21"/>
          <p:cNvSpPr txBox="1"/>
          <p:nvPr/>
        </p:nvSpPr>
        <p:spPr>
          <a:xfrm>
            <a:off x="4617720" y="4480560"/>
            <a:ext cx="3017520" cy="822960"/>
          </a:xfrm>
          <a:prstGeom prst="rect">
            <a:avLst/>
          </a:prstGeom>
          <a:noFill/>
        </p:spPr>
        <p:txBody>
          <a:bodyPr wrap="square" anchor="t" lIns="0" rIns="0" tIns="0" bIns="0"/>
          <a:lstStyle/>
          <a:p>
            <a:pPr algn="l">
              <a:lnSpc>
                <a:spcPct val="110000"/>
              </a:lnSpc>
              <a:spcAft>
                <a:spcPts val="0"/>
              </a:spcAft>
            </a:pPr>
            <a:r>
              <a:rPr sz="1400" b="0" i="0">
                <a:solidFill>
                  <a:srgbClr val="1C2433"/>
                </a:solidFill>
                <a:latin typeface="Calibri"/>
              </a:rPr>
              <a:t>Some setup per customer</a:t>
            </a:r>
          </a:p>
        </p:txBody>
      </p:sp>
      <p:sp>
        <p:nvSpPr>
          <p:cNvPr id="23" name="Rounded Rectangle 22"/>
          <p:cNvSpPr/>
          <p:nvPr/>
        </p:nvSpPr>
        <p:spPr>
          <a:xfrm>
            <a:off x="8092440" y="1691640"/>
            <a:ext cx="3520440" cy="3840480"/>
          </a:xfrm>
          <a:prstGeom prst="roundRect">
            <a:avLst>
              <a:gd name="adj" fmla="val 5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8366760" y="1965960"/>
            <a:ext cx="3017520" cy="457200"/>
          </a:xfrm>
          <a:prstGeom prst="rect">
            <a:avLst/>
          </a:prstGeom>
          <a:noFill/>
        </p:spPr>
        <p:txBody>
          <a:bodyPr wrap="square" anchor="t" lIns="0" rIns="0" tIns="0" bIns="0"/>
          <a:lstStyle/>
          <a:p>
            <a:pPr algn="l">
              <a:lnSpc>
                <a:spcPct val="110000"/>
              </a:lnSpc>
              <a:spcAft>
                <a:spcPts val="0"/>
              </a:spcAft>
            </a:pPr>
            <a:r>
              <a:rPr sz="2000" b="1" i="0">
                <a:solidFill>
                  <a:srgbClr val="0B1F3A"/>
                </a:solidFill>
                <a:latin typeface="Calibri"/>
              </a:rPr>
              <a:t>C  Self-hosted</a:t>
            </a:r>
          </a:p>
        </p:txBody>
      </p:sp>
      <p:sp>
        <p:nvSpPr>
          <p:cNvPr id="25" name="TextBox 24"/>
          <p:cNvSpPr txBox="1"/>
          <p:nvPr/>
        </p:nvSpPr>
        <p:spPr>
          <a:xfrm>
            <a:off x="8366760" y="2423160"/>
            <a:ext cx="3017520" cy="365760"/>
          </a:xfrm>
          <a:prstGeom prst="rect">
            <a:avLst/>
          </a:prstGeom>
          <a:noFill/>
        </p:spPr>
        <p:txBody>
          <a:bodyPr wrap="square" anchor="t" lIns="0" rIns="0" tIns="0" bIns="0"/>
          <a:lstStyle/>
          <a:p>
            <a:pPr algn="l">
              <a:lnSpc>
                <a:spcPct val="110000"/>
              </a:lnSpc>
              <a:spcAft>
                <a:spcPts val="0"/>
              </a:spcAft>
            </a:pPr>
            <a:r>
              <a:rPr sz="1350" b="0" i="1">
                <a:solidFill>
                  <a:srgbClr val="5B6678"/>
                </a:solidFill>
                <a:latin typeface="Calibri"/>
              </a:rPr>
              <a:t>They run it on their servers</a:t>
            </a:r>
          </a:p>
        </p:txBody>
      </p:sp>
      <p:sp>
        <p:nvSpPr>
          <p:cNvPr id="26" name="TextBox 25"/>
          <p:cNvSpPr txBox="1"/>
          <p:nvPr/>
        </p:nvSpPr>
        <p:spPr>
          <a:xfrm>
            <a:off x="8366760" y="3017520"/>
            <a:ext cx="3017520" cy="274320"/>
          </a:xfrm>
          <a:prstGeom prst="rect">
            <a:avLst/>
          </a:prstGeom>
          <a:noFill/>
        </p:spPr>
        <p:txBody>
          <a:bodyPr wrap="square" anchor="t" lIns="0" rIns="0" tIns="0" bIns="0"/>
          <a:lstStyle/>
          <a:p>
            <a:pPr algn="l">
              <a:lnSpc>
                <a:spcPct val="110000"/>
              </a:lnSpc>
              <a:spcAft>
                <a:spcPts val="0"/>
              </a:spcAft>
            </a:pPr>
            <a:r>
              <a:rPr sz="1100" b="1" i="0">
                <a:solidFill>
                  <a:srgbClr val="0E8C7F"/>
                </a:solidFill>
                <a:latin typeface="Calibri"/>
              </a:rPr>
              <a:t>GOOD</a:t>
            </a:r>
          </a:p>
        </p:txBody>
      </p:sp>
      <p:sp>
        <p:nvSpPr>
          <p:cNvPr id="27" name="TextBox 26"/>
          <p:cNvSpPr txBox="1"/>
          <p:nvPr/>
        </p:nvSpPr>
        <p:spPr>
          <a:xfrm>
            <a:off x="8366760" y="3291840"/>
            <a:ext cx="3017520" cy="822960"/>
          </a:xfrm>
          <a:prstGeom prst="rect">
            <a:avLst/>
          </a:prstGeom>
          <a:noFill/>
        </p:spPr>
        <p:txBody>
          <a:bodyPr wrap="square" anchor="t" lIns="0" rIns="0" tIns="0" bIns="0"/>
          <a:lstStyle/>
          <a:p>
            <a:pPr algn="l">
              <a:lnSpc>
                <a:spcPct val="110000"/>
              </a:lnSpc>
              <a:spcAft>
                <a:spcPts val="0"/>
              </a:spcAft>
            </a:pPr>
            <a:r>
              <a:rPr sz="1400" b="0" i="0">
                <a:solidFill>
                  <a:srgbClr val="1C2433"/>
                </a:solidFill>
                <a:latin typeface="Calibri"/>
              </a:rPr>
              <a:t>Full control; suits strict or offline sites</a:t>
            </a:r>
          </a:p>
        </p:txBody>
      </p:sp>
      <p:sp>
        <p:nvSpPr>
          <p:cNvPr id="28" name="TextBox 27"/>
          <p:cNvSpPr txBox="1"/>
          <p:nvPr/>
        </p:nvSpPr>
        <p:spPr>
          <a:xfrm>
            <a:off x="8366760" y="4206240"/>
            <a:ext cx="3017520" cy="274320"/>
          </a:xfrm>
          <a:prstGeom prst="rect">
            <a:avLst/>
          </a:prstGeom>
          <a:noFill/>
        </p:spPr>
        <p:txBody>
          <a:bodyPr wrap="square" anchor="t" lIns="0" rIns="0" tIns="0" bIns="0"/>
          <a:lstStyle/>
          <a:p>
            <a:pPr algn="l">
              <a:lnSpc>
                <a:spcPct val="110000"/>
              </a:lnSpc>
              <a:spcAft>
                <a:spcPts val="0"/>
              </a:spcAft>
            </a:pPr>
            <a:r>
              <a:rPr sz="1100" b="1" i="0">
                <a:solidFill>
                  <a:srgbClr val="B43A2E"/>
                </a:solidFill>
                <a:latin typeface="Calibri"/>
              </a:rPr>
              <a:t>TRADE-OFF</a:t>
            </a:r>
          </a:p>
        </p:txBody>
      </p:sp>
      <p:sp>
        <p:nvSpPr>
          <p:cNvPr id="29" name="TextBox 28"/>
          <p:cNvSpPr txBox="1"/>
          <p:nvPr/>
        </p:nvSpPr>
        <p:spPr>
          <a:xfrm>
            <a:off x="8366760" y="4480560"/>
            <a:ext cx="3017520" cy="822960"/>
          </a:xfrm>
          <a:prstGeom prst="rect">
            <a:avLst/>
          </a:prstGeom>
          <a:noFill/>
        </p:spPr>
        <p:txBody>
          <a:bodyPr wrap="square" anchor="t" lIns="0" rIns="0" tIns="0" bIns="0"/>
          <a:lstStyle/>
          <a:p>
            <a:pPr algn="l">
              <a:lnSpc>
                <a:spcPct val="110000"/>
              </a:lnSpc>
              <a:spcAft>
                <a:spcPts val="0"/>
              </a:spcAft>
            </a:pPr>
            <a:r>
              <a:rPr sz="1400" b="0" i="0">
                <a:solidFill>
                  <a:srgbClr val="1C2433"/>
                </a:solidFill>
                <a:latin typeface="Calibri"/>
              </a:rPr>
              <a:t>They need their own operations team</a:t>
            </a:r>
          </a:p>
        </p:txBody>
      </p:sp>
      <p:sp>
        <p:nvSpPr>
          <p:cNvPr id="30" name="TextBox 29"/>
          <p:cNvSpPr txBox="1"/>
          <p:nvPr/>
        </p:nvSpPr>
        <p:spPr>
          <a:xfrm>
            <a:off x="594360" y="5760720"/>
            <a:ext cx="10972800" cy="457200"/>
          </a:xfrm>
          <a:prstGeom prst="rect">
            <a:avLst/>
          </a:prstGeom>
          <a:noFill/>
        </p:spPr>
        <p:txBody>
          <a:bodyPr wrap="square" anchor="t" lIns="0" rIns="0" tIns="0" bIns="0"/>
          <a:lstStyle/>
          <a:p>
            <a:pPr algn="l">
              <a:lnSpc>
                <a:spcPct val="110000"/>
              </a:lnSpc>
              <a:spcAft>
                <a:spcPts val="0"/>
              </a:spcAft>
            </a:pPr>
            <a:r>
              <a:rPr sz="1300" b="0" i="1">
                <a:solidFill>
                  <a:srgbClr val="5B6678"/>
                </a:solidFill>
                <a:latin typeface="Calibri"/>
              </a:rPr>
              <a:t>One product, three ways to run it. This decision is for Phase 2; Phase 1 is for our own company.</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SUCCESS</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What success would look like</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23</a:t>
            </a:r>
          </a:p>
        </p:txBody>
      </p:sp>
      <p:sp>
        <p:nvSpPr>
          <p:cNvPr id="7" name="TextBox 6"/>
          <p:cNvSpPr txBox="1"/>
          <p:nvPr/>
        </p:nvSpPr>
        <p:spPr>
          <a:xfrm>
            <a:off x="594360" y="1581912"/>
            <a:ext cx="457200" cy="640080"/>
          </a:xfrm>
          <a:prstGeom prst="rect">
            <a:avLst/>
          </a:prstGeom>
          <a:noFill/>
        </p:spPr>
        <p:txBody>
          <a:bodyPr wrap="square" anchor="t" lIns="0" rIns="0" tIns="0" bIns="0"/>
          <a:lstStyle/>
          <a:p>
            <a:pPr algn="l">
              <a:lnSpc>
                <a:spcPct val="110000"/>
              </a:lnSpc>
              <a:spcAft>
                <a:spcPts val="0"/>
              </a:spcAft>
            </a:pPr>
            <a:r>
              <a:rPr sz="4000" b="1" i="0">
                <a:solidFill>
                  <a:srgbClr val="0E8C7F"/>
                </a:solidFill>
                <a:latin typeface="Calibri"/>
              </a:rPr>
              <a:t>“</a:t>
            </a:r>
          </a:p>
        </p:txBody>
      </p:sp>
      <p:sp>
        <p:nvSpPr>
          <p:cNvPr id="8" name="TextBox 7"/>
          <p:cNvSpPr txBox="1"/>
          <p:nvPr/>
        </p:nvSpPr>
        <p:spPr>
          <a:xfrm>
            <a:off x="1051560" y="1691640"/>
            <a:ext cx="5669280" cy="640080"/>
          </a:xfrm>
          <a:prstGeom prst="rect">
            <a:avLst/>
          </a:prstGeom>
          <a:noFill/>
        </p:spPr>
        <p:txBody>
          <a:bodyPr wrap="square" anchor="ctr" lIns="0" rIns="0" tIns="0" bIns="0"/>
          <a:lstStyle/>
          <a:p>
            <a:pPr algn="l">
              <a:lnSpc>
                <a:spcPct val="110000"/>
              </a:lnSpc>
              <a:spcAft>
                <a:spcPts val="0"/>
              </a:spcAft>
            </a:pPr>
            <a:r>
              <a:rPr sz="1650" b="0" i="1">
                <a:solidFill>
                  <a:srgbClr val="1C2433"/>
                </a:solidFill>
                <a:latin typeface="Calibri"/>
              </a:rPr>
              <a:t>Our AI remembers our project context without us re-explaining it.</a:t>
            </a:r>
          </a:p>
        </p:txBody>
      </p:sp>
      <p:sp>
        <p:nvSpPr>
          <p:cNvPr id="9" name="TextBox 8"/>
          <p:cNvSpPr txBox="1"/>
          <p:nvPr/>
        </p:nvSpPr>
        <p:spPr>
          <a:xfrm>
            <a:off x="594360" y="2313432"/>
            <a:ext cx="457200" cy="640080"/>
          </a:xfrm>
          <a:prstGeom prst="rect">
            <a:avLst/>
          </a:prstGeom>
          <a:noFill/>
        </p:spPr>
        <p:txBody>
          <a:bodyPr wrap="square" anchor="t" lIns="0" rIns="0" tIns="0" bIns="0"/>
          <a:lstStyle/>
          <a:p>
            <a:pPr algn="l">
              <a:lnSpc>
                <a:spcPct val="110000"/>
              </a:lnSpc>
              <a:spcAft>
                <a:spcPts val="0"/>
              </a:spcAft>
            </a:pPr>
            <a:r>
              <a:rPr sz="4000" b="1" i="0">
                <a:solidFill>
                  <a:srgbClr val="0E8C7F"/>
                </a:solidFill>
                <a:latin typeface="Calibri"/>
              </a:rPr>
              <a:t>“</a:t>
            </a:r>
          </a:p>
        </p:txBody>
      </p:sp>
      <p:sp>
        <p:nvSpPr>
          <p:cNvPr id="10" name="TextBox 9"/>
          <p:cNvSpPr txBox="1"/>
          <p:nvPr/>
        </p:nvSpPr>
        <p:spPr>
          <a:xfrm>
            <a:off x="1051560" y="2423160"/>
            <a:ext cx="5669280" cy="640080"/>
          </a:xfrm>
          <a:prstGeom prst="rect">
            <a:avLst/>
          </a:prstGeom>
          <a:noFill/>
        </p:spPr>
        <p:txBody>
          <a:bodyPr wrap="square" anchor="ctr" lIns="0" rIns="0" tIns="0" bIns="0"/>
          <a:lstStyle/>
          <a:p>
            <a:pPr algn="l">
              <a:lnSpc>
                <a:spcPct val="110000"/>
              </a:lnSpc>
              <a:spcAft>
                <a:spcPts val="0"/>
              </a:spcAft>
            </a:pPr>
            <a:r>
              <a:rPr sz="1650" b="0" i="1">
                <a:solidFill>
                  <a:srgbClr val="1C2433"/>
                </a:solidFill>
                <a:latin typeface="Calibri"/>
              </a:rPr>
              <a:t>New team members get up to speed in days, not weeks.</a:t>
            </a:r>
          </a:p>
        </p:txBody>
      </p:sp>
      <p:sp>
        <p:nvSpPr>
          <p:cNvPr id="11" name="TextBox 10"/>
          <p:cNvSpPr txBox="1"/>
          <p:nvPr/>
        </p:nvSpPr>
        <p:spPr>
          <a:xfrm>
            <a:off x="594360" y="3044952"/>
            <a:ext cx="457200" cy="640080"/>
          </a:xfrm>
          <a:prstGeom prst="rect">
            <a:avLst/>
          </a:prstGeom>
          <a:noFill/>
        </p:spPr>
        <p:txBody>
          <a:bodyPr wrap="square" anchor="t" lIns="0" rIns="0" tIns="0" bIns="0"/>
          <a:lstStyle/>
          <a:p>
            <a:pPr algn="l">
              <a:lnSpc>
                <a:spcPct val="110000"/>
              </a:lnSpc>
              <a:spcAft>
                <a:spcPts val="0"/>
              </a:spcAft>
            </a:pPr>
            <a:r>
              <a:rPr sz="4000" b="1" i="0">
                <a:solidFill>
                  <a:srgbClr val="0E8C7F"/>
                </a:solidFill>
                <a:latin typeface="Calibri"/>
              </a:rPr>
              <a:t>“</a:t>
            </a:r>
          </a:p>
        </p:txBody>
      </p:sp>
      <p:sp>
        <p:nvSpPr>
          <p:cNvPr id="12" name="TextBox 11"/>
          <p:cNvSpPr txBox="1"/>
          <p:nvPr/>
        </p:nvSpPr>
        <p:spPr>
          <a:xfrm>
            <a:off x="1051560" y="3154680"/>
            <a:ext cx="5669280" cy="640080"/>
          </a:xfrm>
          <a:prstGeom prst="rect">
            <a:avLst/>
          </a:prstGeom>
          <a:noFill/>
        </p:spPr>
        <p:txBody>
          <a:bodyPr wrap="square" anchor="ctr" lIns="0" rIns="0" tIns="0" bIns="0"/>
          <a:lstStyle/>
          <a:p>
            <a:pPr algn="l">
              <a:lnSpc>
                <a:spcPct val="110000"/>
              </a:lnSpc>
              <a:spcAft>
                <a:spcPts val="0"/>
              </a:spcAft>
            </a:pPr>
            <a:r>
              <a:rPr sz="1650" b="0" i="1">
                <a:solidFill>
                  <a:srgbClr val="1C2433"/>
                </a:solidFill>
                <a:latin typeface="Calibri"/>
              </a:rPr>
              <a:t>We have not repeated the same mistake twice.</a:t>
            </a:r>
          </a:p>
        </p:txBody>
      </p:sp>
      <p:sp>
        <p:nvSpPr>
          <p:cNvPr id="13" name="TextBox 12"/>
          <p:cNvSpPr txBox="1"/>
          <p:nvPr/>
        </p:nvSpPr>
        <p:spPr>
          <a:xfrm>
            <a:off x="594360" y="3776472"/>
            <a:ext cx="457200" cy="640080"/>
          </a:xfrm>
          <a:prstGeom prst="rect">
            <a:avLst/>
          </a:prstGeom>
          <a:noFill/>
        </p:spPr>
        <p:txBody>
          <a:bodyPr wrap="square" anchor="t" lIns="0" rIns="0" tIns="0" bIns="0"/>
          <a:lstStyle/>
          <a:p>
            <a:pPr algn="l">
              <a:lnSpc>
                <a:spcPct val="110000"/>
              </a:lnSpc>
              <a:spcAft>
                <a:spcPts val="0"/>
              </a:spcAft>
            </a:pPr>
            <a:r>
              <a:rPr sz="4000" b="1" i="0">
                <a:solidFill>
                  <a:srgbClr val="0E8C7F"/>
                </a:solidFill>
                <a:latin typeface="Calibri"/>
              </a:rPr>
              <a:t>“</a:t>
            </a:r>
          </a:p>
        </p:txBody>
      </p:sp>
      <p:sp>
        <p:nvSpPr>
          <p:cNvPr id="14" name="TextBox 13"/>
          <p:cNvSpPr txBox="1"/>
          <p:nvPr/>
        </p:nvSpPr>
        <p:spPr>
          <a:xfrm>
            <a:off x="1051560" y="3886200"/>
            <a:ext cx="5669280" cy="640080"/>
          </a:xfrm>
          <a:prstGeom prst="rect">
            <a:avLst/>
          </a:prstGeom>
          <a:noFill/>
        </p:spPr>
        <p:txBody>
          <a:bodyPr wrap="square" anchor="ctr" lIns="0" rIns="0" tIns="0" bIns="0"/>
          <a:lstStyle/>
          <a:p>
            <a:pPr algn="l">
              <a:lnSpc>
                <a:spcPct val="110000"/>
              </a:lnSpc>
              <a:spcAft>
                <a:spcPts val="0"/>
              </a:spcAft>
            </a:pPr>
            <a:r>
              <a:rPr sz="1650" b="0" i="1">
                <a:solidFill>
                  <a:srgbClr val="1C2433"/>
                </a:solidFill>
                <a:latin typeface="Calibri"/>
              </a:rPr>
              <a:t>We can see exactly what the AI knew and when.</a:t>
            </a:r>
          </a:p>
        </p:txBody>
      </p:sp>
      <p:sp>
        <p:nvSpPr>
          <p:cNvPr id="15" name="TextBox 14"/>
          <p:cNvSpPr txBox="1"/>
          <p:nvPr/>
        </p:nvSpPr>
        <p:spPr>
          <a:xfrm>
            <a:off x="594360" y="4507992"/>
            <a:ext cx="457200" cy="640080"/>
          </a:xfrm>
          <a:prstGeom prst="rect">
            <a:avLst/>
          </a:prstGeom>
          <a:noFill/>
        </p:spPr>
        <p:txBody>
          <a:bodyPr wrap="square" anchor="t" lIns="0" rIns="0" tIns="0" bIns="0"/>
          <a:lstStyle/>
          <a:p>
            <a:pPr algn="l">
              <a:lnSpc>
                <a:spcPct val="110000"/>
              </a:lnSpc>
              <a:spcAft>
                <a:spcPts val="0"/>
              </a:spcAft>
            </a:pPr>
            <a:r>
              <a:rPr sz="4000" b="1" i="0">
                <a:solidFill>
                  <a:srgbClr val="0E8C7F"/>
                </a:solidFill>
                <a:latin typeface="Calibri"/>
              </a:rPr>
              <a:t>“</a:t>
            </a:r>
          </a:p>
        </p:txBody>
      </p:sp>
      <p:sp>
        <p:nvSpPr>
          <p:cNvPr id="16" name="TextBox 15"/>
          <p:cNvSpPr txBox="1"/>
          <p:nvPr/>
        </p:nvSpPr>
        <p:spPr>
          <a:xfrm>
            <a:off x="1051560" y="4617720"/>
            <a:ext cx="5669280" cy="640080"/>
          </a:xfrm>
          <a:prstGeom prst="rect">
            <a:avLst/>
          </a:prstGeom>
          <a:noFill/>
        </p:spPr>
        <p:txBody>
          <a:bodyPr wrap="square" anchor="ctr" lIns="0" rIns="0" tIns="0" bIns="0"/>
          <a:lstStyle/>
          <a:p>
            <a:pPr algn="l">
              <a:lnSpc>
                <a:spcPct val="110000"/>
              </a:lnSpc>
              <a:spcAft>
                <a:spcPts val="0"/>
              </a:spcAft>
            </a:pPr>
            <a:r>
              <a:rPr sz="1650" b="0" i="1">
                <a:solidFill>
                  <a:srgbClr val="1C2433"/>
                </a:solidFill>
                <a:latin typeface="Calibri"/>
              </a:rPr>
              <a:t>We switched models last month — and nothing was lost.</a:t>
            </a:r>
          </a:p>
        </p:txBody>
      </p:sp>
      <p:sp>
        <p:nvSpPr>
          <p:cNvPr id="17" name="Rounded Rectangle 16"/>
          <p:cNvSpPr/>
          <p:nvPr/>
        </p:nvSpPr>
        <p:spPr>
          <a:xfrm>
            <a:off x="7086600" y="1691640"/>
            <a:ext cx="4480560" cy="3657600"/>
          </a:xfrm>
          <a:prstGeom prst="roundRect">
            <a:avLst>
              <a:gd name="adj" fmla="val 5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7360920" y="1874519"/>
            <a:ext cx="402336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WHAT WE WILL MEASURE</a:t>
            </a:r>
          </a:p>
        </p:txBody>
      </p:sp>
      <p:sp>
        <p:nvSpPr>
          <p:cNvPr id="19" name="TextBox 18"/>
          <p:cNvSpPr txBox="1"/>
          <p:nvPr/>
        </p:nvSpPr>
        <p:spPr>
          <a:xfrm>
            <a:off x="7360920" y="2286000"/>
            <a:ext cx="4023360" cy="2926080"/>
          </a:xfrm>
          <a:prstGeom prst="rect">
            <a:avLst/>
          </a:prstGeom>
          <a:noFill/>
        </p:spPr>
        <p:txBody>
          <a:bodyPr wrap="square" anchor="t" lIns="0" rIns="0" tIns="0" bIns="0"/>
          <a:lstStyle/>
          <a:p>
            <a:pPr algn="l">
              <a:lnSpc>
                <a:spcPct val="110000"/>
              </a:lnSpc>
              <a:spcAft>
                <a:spcPts val="1000"/>
              </a:spcAft>
            </a:pPr>
            <a:r>
              <a:rPr sz="1500" b="0" i="0">
                <a:solidFill>
                  <a:srgbClr val="1C2433"/>
                </a:solidFill>
                <a:latin typeface="Calibri"/>
              </a:rPr>
              <a:t>Time for a new member to be productive</a:t>
            </a:r>
          </a:p>
          <a:p>
            <a:pPr algn="l">
              <a:lnSpc>
                <a:spcPct val="110000"/>
              </a:lnSpc>
              <a:spcAft>
                <a:spcPts val="1000"/>
              </a:spcAft>
            </a:pPr>
            <a:r>
              <a:rPr sz="1500" b="0" i="0">
                <a:solidFill>
                  <a:srgbClr val="1C2433"/>
                </a:solidFill>
                <a:latin typeface="Calibri"/>
              </a:rPr>
              <a:t>Questions asked more than once</a:t>
            </a:r>
          </a:p>
          <a:p>
            <a:pPr algn="l">
              <a:lnSpc>
                <a:spcPct val="110000"/>
              </a:lnSpc>
              <a:spcAft>
                <a:spcPts val="1000"/>
              </a:spcAft>
            </a:pPr>
            <a:r>
              <a:rPr sz="1500" b="0" i="0">
                <a:solidFill>
                  <a:srgbClr val="1C2433"/>
                </a:solidFill>
                <a:latin typeface="Calibri"/>
              </a:rPr>
              <a:t>Tokens and cost per task</a:t>
            </a:r>
          </a:p>
          <a:p>
            <a:pPr algn="l">
              <a:lnSpc>
                <a:spcPct val="110000"/>
              </a:lnSpc>
              <a:spcAft>
                <a:spcPts val="1000"/>
              </a:spcAft>
            </a:pPr>
            <a:r>
              <a:rPr sz="1500" b="0" i="0">
                <a:solidFill>
                  <a:srgbClr val="1C2433"/>
                </a:solidFill>
                <a:latin typeface="Calibri"/>
              </a:rPr>
              <a:t>Answer quality, rated by users</a:t>
            </a:r>
          </a:p>
          <a:p>
            <a:pPr algn="l">
              <a:lnSpc>
                <a:spcPct val="110000"/>
              </a:lnSpc>
              <a:spcAft>
                <a:spcPts val="1000"/>
              </a:spcAft>
            </a:pPr>
            <a:r>
              <a:rPr sz="1500" b="0" i="0">
                <a:solidFill>
                  <a:srgbClr val="1C2433"/>
                </a:solidFill>
                <a:latin typeface="Calibri"/>
              </a:rPr>
              <a:t>Approvals and audit completeness</a:t>
            </a:r>
          </a:p>
        </p:txBody>
      </p:sp>
      <p:sp>
        <p:nvSpPr>
          <p:cNvPr id="20" name="Rectangle 19"/>
          <p:cNvSpPr/>
          <p:nvPr/>
        </p:nvSpPr>
        <p:spPr>
          <a:xfrm>
            <a:off x="594360" y="5486400"/>
            <a:ext cx="10972800" cy="685800"/>
          </a:xfrm>
          <a:prstGeom prst="rect">
            <a:avLst/>
          </a:prstGeom>
          <a:solidFill>
            <a:srgbClr val="E3F4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ectangle 20"/>
          <p:cNvSpPr/>
          <p:nvPr/>
        </p:nvSpPr>
        <p:spPr>
          <a:xfrm>
            <a:off x="594360" y="5486400"/>
            <a:ext cx="73152" cy="685800"/>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868680" y="5486400"/>
            <a:ext cx="10515600" cy="685800"/>
          </a:xfrm>
          <a:prstGeom prst="rect">
            <a:avLst/>
          </a:prstGeom>
          <a:noFill/>
        </p:spPr>
        <p:txBody>
          <a:bodyPr wrap="square" anchor="ctr" lIns="0" rIns="0" tIns="0" bIns="0"/>
          <a:lstStyle/>
          <a:p>
            <a:pPr algn="l">
              <a:lnSpc>
                <a:spcPct val="112000"/>
              </a:lnSpc>
              <a:spcAft>
                <a:spcPts val="0"/>
              </a:spcAft>
            </a:pPr>
            <a:r>
              <a:rPr sz="1500" b="1" i="0">
                <a:solidFill>
                  <a:srgbClr val="1C2433"/>
                </a:solidFill>
                <a:latin typeface="Calibri"/>
              </a:rPr>
              <a:t>The goal:  </a:t>
            </a:r>
            <a:r>
              <a:rPr sz="1500" b="0" i="0">
                <a:solidFill>
                  <a:srgbClr val="1C2433"/>
                </a:solidFill>
                <a:latin typeface="Calibri"/>
              </a:rPr>
              <a:t>the organization is smarter than it was last quarter because of how we use AI.</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ASK</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What we are asking for today</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24</a:t>
            </a:r>
          </a:p>
        </p:txBody>
      </p:sp>
      <p:sp>
        <p:nvSpPr>
          <p:cNvPr id="7" name="Rounded Rectangle 6"/>
          <p:cNvSpPr/>
          <p:nvPr/>
        </p:nvSpPr>
        <p:spPr>
          <a:xfrm>
            <a:off x="594360" y="1691640"/>
            <a:ext cx="5394960" cy="1554480"/>
          </a:xfrm>
          <a:prstGeom prst="roundRect">
            <a:avLst>
              <a:gd name="adj" fmla="val 8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68680" y="2011680"/>
            <a:ext cx="685800" cy="685800"/>
          </a:xfrm>
          <a:prstGeom prst="ellipse">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68680" y="2011680"/>
            <a:ext cx="685800" cy="685800"/>
          </a:xfrm>
          <a:prstGeom prst="rect">
            <a:avLst/>
          </a:prstGeom>
          <a:noFill/>
        </p:spPr>
        <p:txBody>
          <a:bodyPr wrap="square" anchor="ctr" lIns="0" rIns="0" tIns="0" bIns="0"/>
          <a:lstStyle/>
          <a:p>
            <a:pPr algn="ctr">
              <a:lnSpc>
                <a:spcPct val="110000"/>
              </a:lnSpc>
              <a:spcAft>
                <a:spcPts val="0"/>
              </a:spcAft>
            </a:pPr>
            <a:r>
              <a:rPr sz="2200" b="1" i="0">
                <a:solidFill>
                  <a:srgbClr val="FFFFFF"/>
                </a:solidFill>
                <a:latin typeface="Calibri"/>
              </a:rPr>
              <a:t>1</a:t>
            </a:r>
          </a:p>
        </p:txBody>
      </p:sp>
      <p:sp>
        <p:nvSpPr>
          <p:cNvPr id="10" name="TextBox 9"/>
          <p:cNvSpPr txBox="1"/>
          <p:nvPr/>
        </p:nvSpPr>
        <p:spPr>
          <a:xfrm>
            <a:off x="1783080" y="1920240"/>
            <a:ext cx="4023360" cy="411480"/>
          </a:xfrm>
          <a:prstGeom prst="rect">
            <a:avLst/>
          </a:prstGeom>
          <a:noFill/>
        </p:spPr>
        <p:txBody>
          <a:bodyPr wrap="square" anchor="t" lIns="0" rIns="0" tIns="0" bIns="0"/>
          <a:lstStyle/>
          <a:p>
            <a:pPr algn="l">
              <a:lnSpc>
                <a:spcPct val="110000"/>
              </a:lnSpc>
              <a:spcAft>
                <a:spcPts val="0"/>
              </a:spcAft>
            </a:pPr>
            <a:r>
              <a:rPr sz="1800" b="1" i="0">
                <a:solidFill>
                  <a:srgbClr val="0B1F3A"/>
                </a:solidFill>
                <a:latin typeface="Calibri"/>
              </a:rPr>
              <a:t>Executive sponsorship</a:t>
            </a:r>
          </a:p>
        </p:txBody>
      </p:sp>
      <p:sp>
        <p:nvSpPr>
          <p:cNvPr id="11" name="TextBox 10"/>
          <p:cNvSpPr txBox="1"/>
          <p:nvPr/>
        </p:nvSpPr>
        <p:spPr>
          <a:xfrm>
            <a:off x="1783080" y="2350008"/>
            <a:ext cx="4023360" cy="868680"/>
          </a:xfrm>
          <a:prstGeom prst="rect">
            <a:avLst/>
          </a:prstGeom>
          <a:noFill/>
        </p:spPr>
        <p:txBody>
          <a:bodyPr wrap="square" anchor="t" lIns="0" rIns="0" tIns="0" bIns="0"/>
          <a:lstStyle/>
          <a:p>
            <a:pPr algn="l">
              <a:lnSpc>
                <a:spcPct val="110000"/>
              </a:lnSpc>
              <a:spcAft>
                <a:spcPts val="0"/>
              </a:spcAft>
            </a:pPr>
            <a:r>
              <a:rPr sz="1400" b="0" i="0">
                <a:solidFill>
                  <a:srgbClr val="5B6678"/>
                </a:solidFill>
                <a:latin typeface="Calibri"/>
              </a:rPr>
              <a:t>Treat memory as a core layer of our AI infrastructure — not a feature of any single tool or vendor.</a:t>
            </a:r>
          </a:p>
        </p:txBody>
      </p:sp>
      <p:sp>
        <p:nvSpPr>
          <p:cNvPr id="12" name="Rounded Rectangle 11"/>
          <p:cNvSpPr/>
          <p:nvPr/>
        </p:nvSpPr>
        <p:spPr>
          <a:xfrm>
            <a:off x="6172200" y="1691640"/>
            <a:ext cx="5394960" cy="1554480"/>
          </a:xfrm>
          <a:prstGeom prst="roundRect">
            <a:avLst>
              <a:gd name="adj" fmla="val 8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46520" y="2011680"/>
            <a:ext cx="685800" cy="685800"/>
          </a:xfrm>
          <a:prstGeom prst="ellipse">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46520" y="2011680"/>
            <a:ext cx="685800" cy="685800"/>
          </a:xfrm>
          <a:prstGeom prst="rect">
            <a:avLst/>
          </a:prstGeom>
          <a:noFill/>
        </p:spPr>
        <p:txBody>
          <a:bodyPr wrap="square" anchor="ctr" lIns="0" rIns="0" tIns="0" bIns="0"/>
          <a:lstStyle/>
          <a:p>
            <a:pPr algn="ctr">
              <a:lnSpc>
                <a:spcPct val="110000"/>
              </a:lnSpc>
              <a:spcAft>
                <a:spcPts val="0"/>
              </a:spcAft>
            </a:pPr>
            <a:r>
              <a:rPr sz="2200" b="1" i="0">
                <a:solidFill>
                  <a:srgbClr val="FFFFFF"/>
                </a:solidFill>
                <a:latin typeface="Calibri"/>
              </a:rPr>
              <a:t>2</a:t>
            </a:r>
          </a:p>
        </p:txBody>
      </p:sp>
      <p:sp>
        <p:nvSpPr>
          <p:cNvPr id="15" name="TextBox 14"/>
          <p:cNvSpPr txBox="1"/>
          <p:nvPr/>
        </p:nvSpPr>
        <p:spPr>
          <a:xfrm>
            <a:off x="7360920" y="1920240"/>
            <a:ext cx="4023360" cy="411480"/>
          </a:xfrm>
          <a:prstGeom prst="rect">
            <a:avLst/>
          </a:prstGeom>
          <a:noFill/>
        </p:spPr>
        <p:txBody>
          <a:bodyPr wrap="square" anchor="t" lIns="0" rIns="0" tIns="0" bIns="0"/>
          <a:lstStyle/>
          <a:p>
            <a:pPr algn="l">
              <a:lnSpc>
                <a:spcPct val="110000"/>
              </a:lnSpc>
              <a:spcAft>
                <a:spcPts val="0"/>
              </a:spcAft>
            </a:pPr>
            <a:r>
              <a:rPr sz="1800" b="1" i="0">
                <a:solidFill>
                  <a:srgbClr val="0B1F3A"/>
                </a:solidFill>
                <a:latin typeface="Calibri"/>
              </a:rPr>
              <a:t>A pilot team</a:t>
            </a:r>
          </a:p>
        </p:txBody>
      </p:sp>
      <p:sp>
        <p:nvSpPr>
          <p:cNvPr id="16" name="TextBox 15"/>
          <p:cNvSpPr txBox="1"/>
          <p:nvPr/>
        </p:nvSpPr>
        <p:spPr>
          <a:xfrm>
            <a:off x="7360920" y="2350008"/>
            <a:ext cx="4023360" cy="868680"/>
          </a:xfrm>
          <a:prstGeom prst="rect">
            <a:avLst/>
          </a:prstGeom>
          <a:noFill/>
        </p:spPr>
        <p:txBody>
          <a:bodyPr wrap="square" anchor="t" lIns="0" rIns="0" tIns="0" bIns="0"/>
          <a:lstStyle/>
          <a:p>
            <a:pPr algn="l">
              <a:lnSpc>
                <a:spcPct val="110000"/>
              </a:lnSpc>
              <a:spcAft>
                <a:spcPts val="0"/>
              </a:spcAft>
            </a:pPr>
            <a:r>
              <a:rPr sz="1400" b="0" i="0">
                <a:solidFill>
                  <a:srgbClr val="5B6678"/>
                </a:solidFill>
                <a:latin typeface="Calibri"/>
              </a:rPr>
              <a:t>The first team to work with persistent, shared memory across several AI models.</a:t>
            </a:r>
          </a:p>
        </p:txBody>
      </p:sp>
      <p:sp>
        <p:nvSpPr>
          <p:cNvPr id="17" name="Rounded Rectangle 16"/>
          <p:cNvSpPr/>
          <p:nvPr/>
        </p:nvSpPr>
        <p:spPr>
          <a:xfrm>
            <a:off x="594360" y="3429000"/>
            <a:ext cx="5394960" cy="1554480"/>
          </a:xfrm>
          <a:prstGeom prst="roundRect">
            <a:avLst>
              <a:gd name="adj" fmla="val 8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68680" y="3749039"/>
            <a:ext cx="685800" cy="685800"/>
          </a:xfrm>
          <a:prstGeom prst="ellipse">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68680" y="3749039"/>
            <a:ext cx="685800" cy="685800"/>
          </a:xfrm>
          <a:prstGeom prst="rect">
            <a:avLst/>
          </a:prstGeom>
          <a:noFill/>
        </p:spPr>
        <p:txBody>
          <a:bodyPr wrap="square" anchor="ctr" lIns="0" rIns="0" tIns="0" bIns="0"/>
          <a:lstStyle/>
          <a:p>
            <a:pPr algn="ctr">
              <a:lnSpc>
                <a:spcPct val="110000"/>
              </a:lnSpc>
              <a:spcAft>
                <a:spcPts val="0"/>
              </a:spcAft>
            </a:pPr>
            <a:r>
              <a:rPr sz="2200" b="1" i="0">
                <a:solidFill>
                  <a:srgbClr val="FFFFFF"/>
                </a:solidFill>
                <a:latin typeface="Calibri"/>
              </a:rPr>
              <a:t>3</a:t>
            </a:r>
          </a:p>
        </p:txBody>
      </p:sp>
      <p:sp>
        <p:nvSpPr>
          <p:cNvPr id="20" name="TextBox 19"/>
          <p:cNvSpPr txBox="1"/>
          <p:nvPr/>
        </p:nvSpPr>
        <p:spPr>
          <a:xfrm>
            <a:off x="1783080" y="3657600"/>
            <a:ext cx="4023360" cy="411480"/>
          </a:xfrm>
          <a:prstGeom prst="rect">
            <a:avLst/>
          </a:prstGeom>
          <a:noFill/>
        </p:spPr>
        <p:txBody>
          <a:bodyPr wrap="square" anchor="t" lIns="0" rIns="0" tIns="0" bIns="0"/>
          <a:lstStyle/>
          <a:p>
            <a:pPr algn="l">
              <a:lnSpc>
                <a:spcPct val="110000"/>
              </a:lnSpc>
              <a:spcAft>
                <a:spcPts val="0"/>
              </a:spcAft>
            </a:pPr>
            <a:r>
              <a:rPr sz="1800" b="1" i="0">
                <a:solidFill>
                  <a:srgbClr val="0B1F3A"/>
                </a:solidFill>
                <a:latin typeface="Calibri"/>
              </a:rPr>
              <a:t>A governance partner</a:t>
            </a:r>
          </a:p>
        </p:txBody>
      </p:sp>
      <p:sp>
        <p:nvSpPr>
          <p:cNvPr id="21" name="TextBox 20"/>
          <p:cNvSpPr txBox="1"/>
          <p:nvPr/>
        </p:nvSpPr>
        <p:spPr>
          <a:xfrm>
            <a:off x="1783080" y="4087368"/>
            <a:ext cx="4023360" cy="868680"/>
          </a:xfrm>
          <a:prstGeom prst="rect">
            <a:avLst/>
          </a:prstGeom>
          <a:noFill/>
        </p:spPr>
        <p:txBody>
          <a:bodyPr wrap="square" anchor="t" lIns="0" rIns="0" tIns="0" bIns="0"/>
          <a:lstStyle/>
          <a:p>
            <a:pPr algn="l">
              <a:lnSpc>
                <a:spcPct val="110000"/>
              </a:lnSpc>
              <a:spcAft>
                <a:spcPts val="0"/>
              </a:spcAft>
            </a:pPr>
            <a:r>
              <a:rPr sz="1400" b="0" i="0">
                <a:solidFill>
                  <a:srgbClr val="5B6678"/>
                </a:solidFill>
                <a:latin typeface="Calibri"/>
              </a:rPr>
              <a:t>Someone from legal, compliance or security to set access and retention rules from day one.</a:t>
            </a:r>
          </a:p>
        </p:txBody>
      </p:sp>
      <p:sp>
        <p:nvSpPr>
          <p:cNvPr id="22" name="Rounded Rectangle 21"/>
          <p:cNvSpPr/>
          <p:nvPr/>
        </p:nvSpPr>
        <p:spPr>
          <a:xfrm>
            <a:off x="6172200" y="3429000"/>
            <a:ext cx="5394960" cy="1554480"/>
          </a:xfrm>
          <a:prstGeom prst="roundRect">
            <a:avLst>
              <a:gd name="adj" fmla="val 8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Oval 22"/>
          <p:cNvSpPr/>
          <p:nvPr/>
        </p:nvSpPr>
        <p:spPr>
          <a:xfrm>
            <a:off x="6446520" y="3749039"/>
            <a:ext cx="685800" cy="685800"/>
          </a:xfrm>
          <a:prstGeom prst="ellipse">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6446520" y="3749039"/>
            <a:ext cx="685800" cy="685800"/>
          </a:xfrm>
          <a:prstGeom prst="rect">
            <a:avLst/>
          </a:prstGeom>
          <a:noFill/>
        </p:spPr>
        <p:txBody>
          <a:bodyPr wrap="square" anchor="ctr" lIns="0" rIns="0" tIns="0" bIns="0"/>
          <a:lstStyle/>
          <a:p>
            <a:pPr algn="ctr">
              <a:lnSpc>
                <a:spcPct val="110000"/>
              </a:lnSpc>
              <a:spcAft>
                <a:spcPts val="0"/>
              </a:spcAft>
            </a:pPr>
            <a:r>
              <a:rPr sz="2200" b="1" i="0">
                <a:solidFill>
                  <a:srgbClr val="FFFFFF"/>
                </a:solidFill>
                <a:latin typeface="Calibri"/>
              </a:rPr>
              <a:t>4</a:t>
            </a:r>
          </a:p>
        </p:txBody>
      </p:sp>
      <p:sp>
        <p:nvSpPr>
          <p:cNvPr id="25" name="TextBox 24"/>
          <p:cNvSpPr txBox="1"/>
          <p:nvPr/>
        </p:nvSpPr>
        <p:spPr>
          <a:xfrm>
            <a:off x="7360920" y="3657600"/>
            <a:ext cx="4023360" cy="411480"/>
          </a:xfrm>
          <a:prstGeom prst="rect">
            <a:avLst/>
          </a:prstGeom>
          <a:noFill/>
        </p:spPr>
        <p:txBody>
          <a:bodyPr wrap="square" anchor="t" lIns="0" rIns="0" tIns="0" bIns="0"/>
          <a:lstStyle/>
          <a:p>
            <a:pPr algn="l">
              <a:lnSpc>
                <a:spcPct val="110000"/>
              </a:lnSpc>
              <a:spcAft>
                <a:spcPts val="0"/>
              </a:spcAft>
            </a:pPr>
            <a:r>
              <a:rPr sz="1800" b="1" i="0">
                <a:solidFill>
                  <a:srgbClr val="0B1F3A"/>
                </a:solidFill>
                <a:latin typeface="Calibri"/>
              </a:rPr>
              <a:t>A phased budget</a:t>
            </a:r>
          </a:p>
        </p:txBody>
      </p:sp>
      <p:sp>
        <p:nvSpPr>
          <p:cNvPr id="26" name="TextBox 25"/>
          <p:cNvSpPr txBox="1"/>
          <p:nvPr/>
        </p:nvSpPr>
        <p:spPr>
          <a:xfrm>
            <a:off x="7360920" y="4087368"/>
            <a:ext cx="4023360" cy="868680"/>
          </a:xfrm>
          <a:prstGeom prst="rect">
            <a:avLst/>
          </a:prstGeom>
          <a:noFill/>
        </p:spPr>
        <p:txBody>
          <a:bodyPr wrap="square" anchor="t" lIns="0" rIns="0" tIns="0" bIns="0"/>
          <a:lstStyle/>
          <a:p>
            <a:pPr algn="l">
              <a:lnSpc>
                <a:spcPct val="110000"/>
              </a:lnSpc>
              <a:spcAft>
                <a:spcPts val="0"/>
              </a:spcAft>
            </a:pPr>
            <a:r>
              <a:rPr sz="1400" b="0" i="0">
                <a:solidFill>
                  <a:srgbClr val="5B6678"/>
                </a:solidFill>
                <a:latin typeface="Calibri"/>
              </a:rPr>
              <a:t>Funding for the phased build, with a clear go / no-go gate at every milestone.</a:t>
            </a:r>
          </a:p>
        </p:txBody>
      </p:sp>
      <p:sp>
        <p:nvSpPr>
          <p:cNvPr id="27" name="Rectangle 26"/>
          <p:cNvSpPr/>
          <p:nvPr/>
        </p:nvSpPr>
        <p:spPr>
          <a:xfrm>
            <a:off x="594360" y="5349240"/>
            <a:ext cx="10972800" cy="777240"/>
          </a:xfrm>
          <a:prstGeom prst="rect">
            <a:avLst/>
          </a:prstGeom>
          <a:solidFill>
            <a:srgbClr val="FCF1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594360" y="5349240"/>
            <a:ext cx="73152" cy="777240"/>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868680" y="5349240"/>
            <a:ext cx="10515600" cy="777240"/>
          </a:xfrm>
          <a:prstGeom prst="rect">
            <a:avLst/>
          </a:prstGeom>
          <a:noFill/>
        </p:spPr>
        <p:txBody>
          <a:bodyPr wrap="square" anchor="ctr" lIns="0" rIns="0" tIns="0" bIns="0"/>
          <a:lstStyle/>
          <a:p>
            <a:pPr algn="l">
              <a:lnSpc>
                <a:spcPct val="112000"/>
              </a:lnSpc>
              <a:spcAft>
                <a:spcPts val="0"/>
              </a:spcAft>
            </a:pPr>
            <a:r>
              <a:rPr sz="1500" b="1" i="0">
                <a:solidFill>
                  <a:srgbClr val="1C2433"/>
                </a:solidFill>
                <a:latin typeface="Calibri"/>
              </a:rPr>
              <a:t>Not a leap of faith:  </a:t>
            </a:r>
            <a:r>
              <a:rPr sz="1500" b="0" i="0">
                <a:solidFill>
                  <a:srgbClr val="1C2433"/>
                </a:solidFill>
                <a:latin typeface="Calibri"/>
              </a:rPr>
              <a:t>a structured experiment with measurable outcomes.</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0B1F3A"/>
        </a:solidFill>
        <a:effectLst/>
      </p:bgPr>
    </p:bg>
    <p:spTree>
      <p:nvGrpSpPr>
        <p:cNvPr id="1" name=""/>
        <p:cNvGrpSpPr/>
        <p:nvPr/>
      </p:nvGrpSpPr>
      <p:grpSpPr/>
      <p:sp>
        <p:nvSpPr>
          <p:cNvPr id="2" name="Rectangle 1"/>
          <p:cNvSpPr/>
          <p:nvPr/>
        </p:nvSpPr>
        <p:spPr>
          <a:xfrm>
            <a:off x="0" y="0"/>
            <a:ext cx="164592" cy="6858000"/>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822960" y="731520"/>
            <a:ext cx="10058400" cy="365760"/>
          </a:xfrm>
          <a:prstGeom prst="rect">
            <a:avLst/>
          </a:prstGeom>
          <a:noFill/>
        </p:spPr>
        <p:txBody>
          <a:bodyPr wrap="square" anchor="t" lIns="0" rIns="0" tIns="0" bIns="0"/>
          <a:lstStyle/>
          <a:p>
            <a:pPr algn="l">
              <a:lnSpc>
                <a:spcPct val="110000"/>
              </a:lnSpc>
              <a:spcAft>
                <a:spcPts val="0"/>
              </a:spcAft>
            </a:pPr>
            <a:r>
              <a:rPr sz="1300" b="1" i="0">
                <a:solidFill>
                  <a:srgbClr val="E89B2C"/>
                </a:solidFill>
                <a:latin typeface="Calibri"/>
              </a:rPr>
              <a:t>CLOSING</a:t>
            </a:r>
          </a:p>
        </p:txBody>
      </p:sp>
      <p:sp>
        <p:nvSpPr>
          <p:cNvPr id="4" name="TextBox 3"/>
          <p:cNvSpPr txBox="1"/>
          <p:nvPr/>
        </p:nvSpPr>
        <p:spPr>
          <a:xfrm>
            <a:off x="822960" y="1188720"/>
            <a:ext cx="10515600" cy="1097280"/>
          </a:xfrm>
          <a:prstGeom prst="rect">
            <a:avLst/>
          </a:prstGeom>
          <a:noFill/>
        </p:spPr>
        <p:txBody>
          <a:bodyPr wrap="square" anchor="t" lIns="0" rIns="0" tIns="0" bIns="0"/>
          <a:lstStyle/>
          <a:p>
            <a:pPr algn="l">
              <a:lnSpc>
                <a:spcPct val="110000"/>
              </a:lnSpc>
              <a:spcAft>
                <a:spcPts val="0"/>
              </a:spcAft>
            </a:pPr>
            <a:r>
              <a:rPr sz="4400" b="1" i="0">
                <a:solidFill>
                  <a:srgbClr val="FFFFFF"/>
                </a:solidFill>
                <a:latin typeface="Calibri"/>
              </a:rPr>
              <a:t>Memory is not a feature. It is the foundation.</a:t>
            </a:r>
          </a:p>
        </p:txBody>
      </p:sp>
      <p:sp>
        <p:nvSpPr>
          <p:cNvPr id="5" name="TextBox 4"/>
          <p:cNvSpPr txBox="1"/>
          <p:nvPr/>
        </p:nvSpPr>
        <p:spPr>
          <a:xfrm>
            <a:off x="822960" y="2514600"/>
            <a:ext cx="10241280" cy="1463040"/>
          </a:xfrm>
          <a:prstGeom prst="rect">
            <a:avLst/>
          </a:prstGeom>
          <a:noFill/>
        </p:spPr>
        <p:txBody>
          <a:bodyPr wrap="square" anchor="t" lIns="0" rIns="0" tIns="0" bIns="0"/>
          <a:lstStyle/>
          <a:p>
            <a:pPr algn="l">
              <a:lnSpc>
                <a:spcPct val="115000"/>
              </a:lnSpc>
              <a:spcAft>
                <a:spcPts val="0"/>
              </a:spcAft>
            </a:pPr>
            <a:r>
              <a:rPr sz="1800" b="0" i="0">
                <a:solidFill>
                  <a:srgbClr val="CFE8E4"/>
                </a:solidFill>
                <a:latin typeface="Calibri"/>
              </a:rPr>
              <a:t>We have the models, the teams and the use cases. What we do not yet have is the layer that turns individual AI use into organizational intelligence — one that works with every model we use today and every model that arrives tomorrow.</a:t>
            </a:r>
          </a:p>
        </p:txBody>
      </p:sp>
      <p:sp>
        <p:nvSpPr>
          <p:cNvPr id="6" name="Rounded Rectangle 5"/>
          <p:cNvSpPr/>
          <p:nvPr/>
        </p:nvSpPr>
        <p:spPr>
          <a:xfrm>
            <a:off x="822960" y="4343400"/>
            <a:ext cx="2331720"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822960" y="4343400"/>
            <a:ext cx="2331720" cy="384048"/>
          </a:xfrm>
          <a:prstGeom prst="rect">
            <a:avLst/>
          </a:prstGeom>
          <a:noFill/>
        </p:spPr>
        <p:txBody>
          <a:bodyPr wrap="square" anchor="ctr" lIns="0" rIns="0" tIns="0" bIns="0"/>
          <a:lstStyle/>
          <a:p>
            <a:pPr algn="ctr">
              <a:lnSpc>
                <a:spcPct val="110000"/>
              </a:lnSpc>
              <a:spcAft>
                <a:spcPts val="0"/>
              </a:spcAft>
            </a:pPr>
            <a:r>
              <a:rPr sz="1400" b="1" i="0">
                <a:solidFill>
                  <a:srgbClr val="FFFFFF"/>
                </a:solidFill>
                <a:latin typeface="Calibri"/>
              </a:rPr>
              <a:t>Learn faster</a:t>
            </a:r>
          </a:p>
        </p:txBody>
      </p:sp>
      <p:sp>
        <p:nvSpPr>
          <p:cNvPr id="8" name="Rounded Rectangle 7"/>
          <p:cNvSpPr/>
          <p:nvPr/>
        </p:nvSpPr>
        <p:spPr>
          <a:xfrm>
            <a:off x="3337560" y="4343400"/>
            <a:ext cx="2331720"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3337560" y="4343400"/>
            <a:ext cx="2331720" cy="384048"/>
          </a:xfrm>
          <a:prstGeom prst="rect">
            <a:avLst/>
          </a:prstGeom>
          <a:noFill/>
        </p:spPr>
        <p:txBody>
          <a:bodyPr wrap="square" anchor="ctr" lIns="0" rIns="0" tIns="0" bIns="0"/>
          <a:lstStyle/>
          <a:p>
            <a:pPr algn="ctr">
              <a:lnSpc>
                <a:spcPct val="110000"/>
              </a:lnSpc>
              <a:spcAft>
                <a:spcPts val="0"/>
              </a:spcAft>
            </a:pPr>
            <a:r>
              <a:rPr sz="1400" b="1" i="0">
                <a:solidFill>
                  <a:srgbClr val="FFFFFF"/>
                </a:solidFill>
                <a:latin typeface="Calibri"/>
              </a:rPr>
              <a:t>Automate faster</a:t>
            </a:r>
          </a:p>
        </p:txBody>
      </p:sp>
      <p:sp>
        <p:nvSpPr>
          <p:cNvPr id="10" name="Rounded Rectangle 9"/>
          <p:cNvSpPr/>
          <p:nvPr/>
        </p:nvSpPr>
        <p:spPr>
          <a:xfrm>
            <a:off x="5852160" y="4343400"/>
            <a:ext cx="2331720"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5852160" y="4343400"/>
            <a:ext cx="2331720" cy="384048"/>
          </a:xfrm>
          <a:prstGeom prst="rect">
            <a:avLst/>
          </a:prstGeom>
          <a:noFill/>
        </p:spPr>
        <p:txBody>
          <a:bodyPr wrap="square" anchor="ctr" lIns="0" rIns="0" tIns="0" bIns="0"/>
          <a:lstStyle/>
          <a:p>
            <a:pPr algn="ctr">
              <a:lnSpc>
                <a:spcPct val="110000"/>
              </a:lnSpc>
              <a:spcAft>
                <a:spcPts val="0"/>
              </a:spcAft>
            </a:pPr>
            <a:r>
              <a:rPr sz="1400" b="1" i="0">
                <a:solidFill>
                  <a:srgbClr val="FFFFFF"/>
                </a:solidFill>
                <a:latin typeface="Calibri"/>
              </a:rPr>
              <a:t>Switch models freely</a:t>
            </a:r>
          </a:p>
        </p:txBody>
      </p:sp>
      <p:sp>
        <p:nvSpPr>
          <p:cNvPr id="12" name="Rounded Rectangle 11"/>
          <p:cNvSpPr/>
          <p:nvPr/>
        </p:nvSpPr>
        <p:spPr>
          <a:xfrm>
            <a:off x="8366760" y="4343400"/>
            <a:ext cx="2331720"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8366760" y="4343400"/>
            <a:ext cx="2331720" cy="384048"/>
          </a:xfrm>
          <a:prstGeom prst="rect">
            <a:avLst/>
          </a:prstGeom>
          <a:noFill/>
        </p:spPr>
        <p:txBody>
          <a:bodyPr wrap="square" anchor="ctr" lIns="0" rIns="0" tIns="0" bIns="0"/>
          <a:lstStyle/>
          <a:p>
            <a:pPr algn="ctr">
              <a:lnSpc>
                <a:spcPct val="110000"/>
              </a:lnSpc>
              <a:spcAft>
                <a:spcPts val="0"/>
              </a:spcAft>
            </a:pPr>
            <a:r>
              <a:rPr sz="1400" b="1" i="0">
                <a:solidFill>
                  <a:srgbClr val="FFFFFF"/>
                </a:solidFill>
                <a:latin typeface="Calibri"/>
              </a:rPr>
              <a:t>Keep what we know</a:t>
            </a:r>
          </a:p>
        </p:txBody>
      </p:sp>
      <p:sp>
        <p:nvSpPr>
          <p:cNvPr id="14" name="TextBox 13"/>
          <p:cNvSpPr txBox="1"/>
          <p:nvPr/>
        </p:nvSpPr>
        <p:spPr>
          <a:xfrm>
            <a:off x="822960" y="5257800"/>
            <a:ext cx="10515600" cy="548640"/>
          </a:xfrm>
          <a:prstGeom prst="rect">
            <a:avLst/>
          </a:prstGeom>
          <a:noFill/>
        </p:spPr>
        <p:txBody>
          <a:bodyPr wrap="square" anchor="t" lIns="0" rIns="0" tIns="0" bIns="0"/>
          <a:lstStyle/>
          <a:p>
            <a:pPr algn="l">
              <a:lnSpc>
                <a:spcPct val="110000"/>
              </a:lnSpc>
              <a:spcAft>
                <a:spcPts val="0"/>
              </a:spcAft>
            </a:pPr>
            <a:r>
              <a:rPr sz="2000" b="1" i="0">
                <a:solidFill>
                  <a:srgbClr val="E89B2C"/>
                </a:solidFill>
                <a:latin typeface="Calibri"/>
              </a:rPr>
              <a:t>That is the opportunity. That is what we are asking to build.</a:t>
            </a:r>
          </a:p>
        </p:txBody>
      </p:sp>
      <p:sp>
        <p:nvSpPr>
          <p:cNvPr id="15" name="TextBox 14"/>
          <p:cNvSpPr txBox="1"/>
          <p:nvPr/>
        </p:nvSpPr>
        <p:spPr>
          <a:xfrm>
            <a:off x="822960" y="6172200"/>
            <a:ext cx="10515600" cy="365760"/>
          </a:xfrm>
          <a:prstGeom prst="rect">
            <a:avLst/>
          </a:prstGeom>
          <a:noFill/>
        </p:spPr>
        <p:txBody>
          <a:bodyPr wrap="square" anchor="t" lIns="0" rIns="0" tIns="0" bIns="0"/>
          <a:lstStyle/>
          <a:p>
            <a:pPr algn="l">
              <a:lnSpc>
                <a:spcPct val="110000"/>
              </a:lnSpc>
              <a:spcAft>
                <a:spcPts val="0"/>
              </a:spcAft>
            </a:pPr>
            <a:r>
              <a:rPr sz="1200" b="0" i="0">
                <a:solidFill>
                  <a:srgbClr val="9FB0C8"/>
                </a:solidFill>
                <a:latin typeface="Calibri"/>
              </a:rPr>
              <a:t>IT-Labs  ·  Questions and discussion</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APPENDIX</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One-page leave-behind</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26</a:t>
            </a:r>
          </a:p>
        </p:txBody>
      </p:sp>
      <p:sp>
        <p:nvSpPr>
          <p:cNvPr id="7" name="Rounded Rectangle 6"/>
          <p:cNvSpPr/>
          <p:nvPr/>
        </p:nvSpPr>
        <p:spPr>
          <a:xfrm>
            <a:off x="594360" y="1645920"/>
            <a:ext cx="2606040" cy="2148840"/>
          </a:xfrm>
          <a:prstGeom prst="roundRect">
            <a:avLst>
              <a:gd name="adj" fmla="val 6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777240" y="1810512"/>
            <a:ext cx="228600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THE PROBLEM</a:t>
            </a:r>
          </a:p>
        </p:txBody>
      </p:sp>
      <p:sp>
        <p:nvSpPr>
          <p:cNvPr id="9" name="TextBox 8"/>
          <p:cNvSpPr txBox="1"/>
          <p:nvPr/>
        </p:nvSpPr>
        <p:spPr>
          <a:xfrm>
            <a:off x="777240" y="2176272"/>
            <a:ext cx="2286000" cy="1554480"/>
          </a:xfrm>
          <a:prstGeom prst="rect">
            <a:avLst/>
          </a:prstGeom>
          <a:noFill/>
        </p:spPr>
        <p:txBody>
          <a:bodyPr wrap="square" anchor="t" lIns="0" rIns="0" tIns="0" bIns="0"/>
          <a:lstStyle/>
          <a:p>
            <a:pPr algn="l">
              <a:lnSpc>
                <a:spcPct val="112000"/>
              </a:lnSpc>
              <a:spcAft>
                <a:spcPts val="0"/>
              </a:spcAft>
            </a:pPr>
            <a:r>
              <a:rPr sz="1350" b="0" i="0">
                <a:solidFill>
                  <a:srgbClr val="1C2433"/>
                </a:solidFill>
                <a:latin typeface="Calibri"/>
              </a:rPr>
              <a:t>AI forgets everything between sessions. Our organization is not learning from its own AI use.</a:t>
            </a:r>
          </a:p>
        </p:txBody>
      </p:sp>
      <p:sp>
        <p:nvSpPr>
          <p:cNvPr id="10" name="Rounded Rectangle 9"/>
          <p:cNvSpPr/>
          <p:nvPr/>
        </p:nvSpPr>
        <p:spPr>
          <a:xfrm>
            <a:off x="3383279" y="1645920"/>
            <a:ext cx="2606040" cy="214884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3566160" y="1810512"/>
            <a:ext cx="228600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THE SOLUTION</a:t>
            </a:r>
          </a:p>
        </p:txBody>
      </p:sp>
      <p:sp>
        <p:nvSpPr>
          <p:cNvPr id="12" name="TextBox 11"/>
          <p:cNvSpPr txBox="1"/>
          <p:nvPr/>
        </p:nvSpPr>
        <p:spPr>
          <a:xfrm>
            <a:off x="3566160" y="2176272"/>
            <a:ext cx="2286000" cy="1554480"/>
          </a:xfrm>
          <a:prstGeom prst="rect">
            <a:avLst/>
          </a:prstGeom>
          <a:noFill/>
        </p:spPr>
        <p:txBody>
          <a:bodyPr wrap="square" anchor="t" lIns="0" rIns="0" tIns="0" bIns="0"/>
          <a:lstStyle/>
          <a:p>
            <a:pPr algn="l">
              <a:lnSpc>
                <a:spcPct val="112000"/>
              </a:lnSpc>
              <a:spcAft>
                <a:spcPts val="0"/>
              </a:spcAft>
            </a:pPr>
            <a:r>
              <a:rPr sz="1350" b="0" i="0">
                <a:solidFill>
                  <a:srgbClr val="1C2433"/>
                </a:solidFill>
                <a:latin typeface="Calibri"/>
              </a:rPr>
              <a:t>A shared memory layer with six scopes and three directions of flow — promotion, inheritance, synthesis — under clear access rules.</a:t>
            </a:r>
          </a:p>
        </p:txBody>
      </p:sp>
      <p:sp>
        <p:nvSpPr>
          <p:cNvPr id="13" name="Rounded Rectangle 12"/>
          <p:cNvSpPr/>
          <p:nvPr/>
        </p:nvSpPr>
        <p:spPr>
          <a:xfrm>
            <a:off x="6172200" y="1645920"/>
            <a:ext cx="2606040" cy="2148840"/>
          </a:xfrm>
          <a:prstGeom prst="roundRect">
            <a:avLst>
              <a:gd name="adj" fmla="val 6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355080" y="1810512"/>
            <a:ext cx="228600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MODEL FREEDOM</a:t>
            </a:r>
          </a:p>
        </p:txBody>
      </p:sp>
      <p:sp>
        <p:nvSpPr>
          <p:cNvPr id="15" name="TextBox 14"/>
          <p:cNvSpPr txBox="1"/>
          <p:nvPr/>
        </p:nvSpPr>
        <p:spPr>
          <a:xfrm>
            <a:off x="6355080" y="2176272"/>
            <a:ext cx="2286000" cy="1554480"/>
          </a:xfrm>
          <a:prstGeom prst="rect">
            <a:avLst/>
          </a:prstGeom>
          <a:noFill/>
        </p:spPr>
        <p:txBody>
          <a:bodyPr wrap="square" anchor="t" lIns="0" rIns="0" tIns="0" bIns="0"/>
          <a:lstStyle/>
          <a:p>
            <a:pPr algn="l">
              <a:lnSpc>
                <a:spcPct val="112000"/>
              </a:lnSpc>
              <a:spcAft>
                <a:spcPts val="0"/>
              </a:spcAft>
            </a:pPr>
            <a:r>
              <a:rPr sz="1350" b="0" i="0">
                <a:solidFill>
                  <a:srgbClr val="1C2433"/>
                </a:solidFill>
                <a:latin typeface="Calibri"/>
              </a:rPr>
              <a:t>Works with Claude, GPT, Gemini, Llama, Copilot and local models through an open standard. No vendor lock-in.</a:t>
            </a:r>
          </a:p>
        </p:txBody>
      </p:sp>
      <p:sp>
        <p:nvSpPr>
          <p:cNvPr id="16" name="Rounded Rectangle 15"/>
          <p:cNvSpPr/>
          <p:nvPr/>
        </p:nvSpPr>
        <p:spPr>
          <a:xfrm>
            <a:off x="8961119" y="1645920"/>
            <a:ext cx="2606040" cy="214884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9143999" y="1810512"/>
            <a:ext cx="228600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THE PAYOFF</a:t>
            </a:r>
          </a:p>
        </p:txBody>
      </p:sp>
      <p:sp>
        <p:nvSpPr>
          <p:cNvPr id="18" name="TextBox 17"/>
          <p:cNvSpPr txBox="1"/>
          <p:nvPr/>
        </p:nvSpPr>
        <p:spPr>
          <a:xfrm>
            <a:off x="9143999" y="2176272"/>
            <a:ext cx="2286000" cy="1554480"/>
          </a:xfrm>
          <a:prstGeom prst="rect">
            <a:avLst/>
          </a:prstGeom>
          <a:noFill/>
        </p:spPr>
        <p:txBody>
          <a:bodyPr wrap="square" anchor="t" lIns="0" rIns="0" tIns="0" bIns="0"/>
          <a:lstStyle/>
          <a:p>
            <a:pPr algn="l">
              <a:lnSpc>
                <a:spcPct val="112000"/>
              </a:lnSpc>
              <a:spcAft>
                <a:spcPts val="0"/>
              </a:spcAft>
            </a:pPr>
            <a:r>
              <a:rPr sz="1350" b="0" i="0">
                <a:solidFill>
                  <a:srgbClr val="1C2433"/>
                </a:solidFill>
                <a:latin typeface="Calibri"/>
              </a:rPr>
              <a:t>The first step to automating all our projects; every automation starts with what we already know.</a:t>
            </a:r>
          </a:p>
        </p:txBody>
      </p:sp>
      <p:sp>
        <p:nvSpPr>
          <p:cNvPr id="19" name="Rounded Rectangle 18"/>
          <p:cNvSpPr/>
          <p:nvPr/>
        </p:nvSpPr>
        <p:spPr>
          <a:xfrm>
            <a:off x="594360" y="3977639"/>
            <a:ext cx="2606040" cy="2148840"/>
          </a:xfrm>
          <a:prstGeom prst="roundRect">
            <a:avLst>
              <a:gd name="adj" fmla="val 6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777240" y="4142231"/>
            <a:ext cx="228600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THE OUTCOME</a:t>
            </a:r>
          </a:p>
        </p:txBody>
      </p:sp>
      <p:sp>
        <p:nvSpPr>
          <p:cNvPr id="21" name="TextBox 20"/>
          <p:cNvSpPr txBox="1"/>
          <p:nvPr/>
        </p:nvSpPr>
        <p:spPr>
          <a:xfrm>
            <a:off x="777240" y="4507992"/>
            <a:ext cx="2286000" cy="1554480"/>
          </a:xfrm>
          <a:prstGeom prst="rect">
            <a:avLst/>
          </a:prstGeom>
          <a:noFill/>
        </p:spPr>
        <p:txBody>
          <a:bodyPr wrap="square" anchor="t" lIns="0" rIns="0" tIns="0" bIns="0"/>
          <a:lstStyle/>
          <a:p>
            <a:pPr algn="l">
              <a:lnSpc>
                <a:spcPct val="112000"/>
              </a:lnSpc>
              <a:spcAft>
                <a:spcPts val="0"/>
              </a:spcAft>
            </a:pPr>
            <a:r>
              <a:rPr sz="1350" b="0" i="0">
                <a:solidFill>
                  <a:srgbClr val="1C2433"/>
                </a:solidFill>
                <a:latin typeface="Calibri"/>
              </a:rPr>
              <a:t>Compounding productivity, lower compute cost, audit readiness, governed AI behavior, and one governed feed instead of everyone's own connectors.</a:t>
            </a:r>
          </a:p>
        </p:txBody>
      </p:sp>
      <p:sp>
        <p:nvSpPr>
          <p:cNvPr id="22" name="Rounded Rectangle 21"/>
          <p:cNvSpPr/>
          <p:nvPr/>
        </p:nvSpPr>
        <p:spPr>
          <a:xfrm>
            <a:off x="3383279" y="3977639"/>
            <a:ext cx="2606040" cy="214884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3566160" y="4142231"/>
            <a:ext cx="228600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THE PATH</a:t>
            </a:r>
          </a:p>
        </p:txBody>
      </p:sp>
      <p:sp>
        <p:nvSpPr>
          <p:cNvPr id="24" name="TextBox 23"/>
          <p:cNvSpPr txBox="1"/>
          <p:nvPr/>
        </p:nvSpPr>
        <p:spPr>
          <a:xfrm>
            <a:off x="3566160" y="4507992"/>
            <a:ext cx="2286000" cy="1554480"/>
          </a:xfrm>
          <a:prstGeom prst="rect">
            <a:avLst/>
          </a:prstGeom>
          <a:noFill/>
        </p:spPr>
        <p:txBody>
          <a:bodyPr wrap="square" anchor="t" lIns="0" rIns="0" tIns="0" bIns="0"/>
          <a:lstStyle/>
          <a:p>
            <a:pPr algn="l">
              <a:lnSpc>
                <a:spcPct val="112000"/>
              </a:lnSpc>
              <a:spcAft>
                <a:spcPts val="0"/>
              </a:spcAft>
            </a:pPr>
            <a:r>
              <a:rPr sz="1350" b="0" i="0">
                <a:solidFill>
                  <a:srgbClr val="1C2433"/>
                </a:solidFill>
                <a:latin typeface="Calibri"/>
              </a:rPr>
              <a:t>A phased build — our own company first — with a go / no-go gate at every stage.</a:t>
            </a:r>
          </a:p>
        </p:txBody>
      </p:sp>
      <p:sp>
        <p:nvSpPr>
          <p:cNvPr id="25" name="Rounded Rectangle 24"/>
          <p:cNvSpPr/>
          <p:nvPr/>
        </p:nvSpPr>
        <p:spPr>
          <a:xfrm>
            <a:off x="6172200" y="3977639"/>
            <a:ext cx="2606040" cy="2148840"/>
          </a:xfrm>
          <a:prstGeom prst="roundRect">
            <a:avLst>
              <a:gd name="adj" fmla="val 6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6355080" y="4142231"/>
            <a:ext cx="228600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THE ASK</a:t>
            </a:r>
          </a:p>
        </p:txBody>
      </p:sp>
      <p:sp>
        <p:nvSpPr>
          <p:cNvPr id="27" name="TextBox 26"/>
          <p:cNvSpPr txBox="1"/>
          <p:nvPr/>
        </p:nvSpPr>
        <p:spPr>
          <a:xfrm>
            <a:off x="6355080" y="4507992"/>
            <a:ext cx="2286000" cy="1554480"/>
          </a:xfrm>
          <a:prstGeom prst="rect">
            <a:avLst/>
          </a:prstGeom>
          <a:noFill/>
        </p:spPr>
        <p:txBody>
          <a:bodyPr wrap="square" anchor="t" lIns="0" rIns="0" tIns="0" bIns="0"/>
          <a:lstStyle/>
          <a:p>
            <a:pPr algn="l">
              <a:lnSpc>
                <a:spcPct val="112000"/>
              </a:lnSpc>
              <a:spcAft>
                <a:spcPts val="0"/>
              </a:spcAft>
            </a:pPr>
            <a:r>
              <a:rPr sz="1350" b="0" i="0">
                <a:solidFill>
                  <a:srgbClr val="1C2433"/>
                </a:solidFill>
                <a:latin typeface="Calibri"/>
              </a:rPr>
              <a:t>A sponsor, a pilot team, a governance partner and a phased budget.</a:t>
            </a:r>
          </a:p>
        </p:txBody>
      </p:sp>
      <p:sp>
        <p:nvSpPr>
          <p:cNvPr id="28" name="Rounded Rectangle 27"/>
          <p:cNvSpPr/>
          <p:nvPr/>
        </p:nvSpPr>
        <p:spPr>
          <a:xfrm>
            <a:off x="8961119" y="3977639"/>
            <a:ext cx="2606040" cy="214884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9143999" y="4142231"/>
            <a:ext cx="228600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THE RISK OF WAITING</a:t>
            </a:r>
          </a:p>
        </p:txBody>
      </p:sp>
      <p:sp>
        <p:nvSpPr>
          <p:cNvPr id="30" name="TextBox 29"/>
          <p:cNvSpPr txBox="1"/>
          <p:nvPr/>
        </p:nvSpPr>
        <p:spPr>
          <a:xfrm>
            <a:off x="9143999" y="4507992"/>
            <a:ext cx="2286000" cy="1554480"/>
          </a:xfrm>
          <a:prstGeom prst="rect">
            <a:avLst/>
          </a:prstGeom>
          <a:noFill/>
        </p:spPr>
        <p:txBody>
          <a:bodyPr wrap="square" anchor="t" lIns="0" rIns="0" tIns="0" bIns="0"/>
          <a:lstStyle/>
          <a:p>
            <a:pPr algn="l">
              <a:lnSpc>
                <a:spcPct val="112000"/>
              </a:lnSpc>
              <a:spcAft>
                <a:spcPts val="0"/>
              </a:spcAft>
            </a:pPr>
            <a:r>
              <a:rPr sz="1350" b="0" i="0">
                <a:solidFill>
                  <a:srgbClr val="1C2433"/>
                </a:solidFill>
                <a:latin typeface="Calibri"/>
              </a:rPr>
              <a:t>Competitors will build this. We would pay for the same lessons twice.</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01" name="Rectangle 1 10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2" name="TextBox 2 10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HOW IT WOULD WORK</a:t>
            </a:r>
          </a:p>
        </p:txBody>
      </p:sp>
      <p:sp>
        <p:nvSpPr>
          <p:cNvPr id="103" name="TextBox 3 10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The right memory loads wherever a person works</a:t>
            </a:r>
          </a:p>
        </p:txBody>
      </p:sp>
      <p:sp>
        <p:nvSpPr>
          <p:cNvPr id="104" name="TextBox 4 10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105" name="TextBox 5 10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14</a:t>
            </a:r>
          </a:p>
        </p:txBody>
      </p:sp>
      <p:pic>
        <p:nvPicPr>
          <p:cNvPr id="106" name="Spaces diagram" descr="spaces-deck.png"/>
          <p:cNvPicPr>
            <a:picLocks noChangeAspect="1"/>
          </p:cNvPicPr>
          <p:nvPr/>
        </p:nvPicPr>
        <p:blipFill>
          <a:blip r:embed="rId2"/>
          <a:stretch>
            <a:fillRect/>
          </a:stretch>
        </p:blipFill>
        <p:spPr>
          <a:xfrm>
            <a:off x="590550" y="1524000"/>
            <a:ext cx="7239000" cy="3539066"/>
          </a:xfrm>
          <a:prstGeom prst="rect">
            <a:avLst/>
          </a:prstGeom>
        </p:spPr>
      </p:pic>
      <p:sp>
        <p:nvSpPr>
          <p:cNvPr id="106" name="Rounded Rectangle 7 106"/>
          <p:cNvSpPr/>
          <p:nvPr/>
        </p:nvSpPr>
        <p:spPr>
          <a:xfrm>
            <a:off x="8058150" y="1524000"/>
            <a:ext cx="3505200" cy="1085850"/>
          </a:xfrm>
          <a:prstGeom prst="roundRect">
            <a:avLst>
              <a:gd name="adj" fmla="val 1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7" name="TextBox 6 107"/>
          <p:cNvSpPr txBox="1"/>
          <p:nvPr/>
        </p:nvSpPr>
        <p:spPr>
          <a:xfrm>
            <a:off x="8229600" y="1619250"/>
            <a:ext cx="3200400" cy="285750"/>
          </a:xfrm>
          <a:prstGeom prst="rect">
            <a:avLst/>
          </a:prstGeom>
          <a:noFill/>
        </p:spPr>
        <p:txBody>
          <a:bodyPr wrap="square" anchor="t" lIns="0" rIns="0" tIns="0" bIns="0"/>
          <a:lstStyle/>
          <a:p>
            <a:pPr algn="l">
              <a:lnSpc>
                <a:spcPct val="110000"/>
              </a:lnSpc>
              <a:spcAft>
                <a:spcPts val="0"/>
              </a:spcAft>
            </a:pPr>
            <a:r>
              <a:rPr sz="1500" b="1" i="0">
                <a:solidFill>
                  <a:srgbClr val="0E8C7F"/>
                </a:solidFill>
                <a:latin typeface="Calibri"/>
              </a:rPr>
              <a:t>Declared, not guessed</a:t>
            </a:r>
          </a:p>
        </p:txBody>
      </p:sp>
      <p:sp>
        <p:nvSpPr>
          <p:cNvPr id="108" name="TextBox 9 108"/>
          <p:cNvSpPr txBox="1"/>
          <p:nvPr/>
        </p:nvSpPr>
        <p:spPr>
          <a:xfrm>
            <a:off x="8229600" y="1924050"/>
            <a:ext cx="3200400" cy="628650"/>
          </a:xfrm>
          <a:prstGeom prst="rect">
            <a:avLst/>
          </a:prstGeom>
          <a:noFill/>
        </p:spPr>
        <p:txBody>
          <a:bodyPr wrap="square" anchor="t" lIns="0" rIns="0" tIns="0" bIns="0"/>
          <a:lstStyle/>
          <a:p>
            <a:pPr algn="l">
              <a:lnSpc>
                <a:spcPct val="105000"/>
              </a:lnSpc>
              <a:spcAft>
                <a:spcPts val="0"/>
              </a:spcAft>
            </a:pPr>
            <a:r>
              <a:rPr sz="1200" b="0" i="0">
                <a:solidFill>
                  <a:srgbClr val="5B6678"/>
                </a:solidFill>
                <a:latin typeface="Calibri"/>
              </a:rPr>
              <a:t>Company spaces and rules are declared; a person's own tools report theirs.</a:t>
            </a:r>
          </a:p>
        </p:txBody>
      </p:sp>
      <p:sp>
        <p:nvSpPr>
          <p:cNvPr id="109" name="Rounded Rectangle 7 109"/>
          <p:cNvSpPr/>
          <p:nvPr/>
        </p:nvSpPr>
        <p:spPr>
          <a:xfrm>
            <a:off x="8058150" y="2724150"/>
            <a:ext cx="3505200" cy="1085850"/>
          </a:xfrm>
          <a:prstGeom prst="roundRect">
            <a:avLst>
              <a:gd name="adj" fmla="val 1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0" name="TextBox 6 110"/>
          <p:cNvSpPr txBox="1"/>
          <p:nvPr/>
        </p:nvSpPr>
        <p:spPr>
          <a:xfrm>
            <a:off x="8229600" y="2819400"/>
            <a:ext cx="3200400" cy="285750"/>
          </a:xfrm>
          <a:prstGeom prst="rect">
            <a:avLst/>
          </a:prstGeom>
          <a:noFill/>
        </p:spPr>
        <p:txBody>
          <a:bodyPr wrap="square" anchor="t" lIns="0" rIns="0" tIns="0" bIns="0"/>
          <a:lstStyle/>
          <a:p>
            <a:pPr algn="l">
              <a:lnSpc>
                <a:spcPct val="110000"/>
              </a:lnSpc>
              <a:spcAft>
                <a:spcPts val="0"/>
              </a:spcAft>
            </a:pPr>
            <a:r>
              <a:rPr sz="1500" b="1" i="0">
                <a:solidFill>
                  <a:srgbClr val="0E8C7F"/>
                </a:solidFill>
                <a:latin typeface="Calibri"/>
              </a:rPr>
              <a:t>Every link has evidence</a:t>
            </a:r>
          </a:p>
        </p:txBody>
      </p:sp>
      <p:sp>
        <p:nvSpPr>
          <p:cNvPr id="111" name="TextBox 9 111"/>
          <p:cNvSpPr txBox="1"/>
          <p:nvPr/>
        </p:nvSpPr>
        <p:spPr>
          <a:xfrm>
            <a:off x="8229600" y="3124200"/>
            <a:ext cx="3200400" cy="628650"/>
          </a:xfrm>
          <a:prstGeom prst="rect">
            <a:avLst/>
          </a:prstGeom>
          <a:noFill/>
        </p:spPr>
        <p:txBody>
          <a:bodyPr wrap="square" anchor="t" lIns="0" rIns="0" tIns="0" bIns="0"/>
          <a:lstStyle/>
          <a:p>
            <a:pPr algn="l">
              <a:lnSpc>
                <a:spcPct val="105000"/>
              </a:lnSpc>
              <a:spcAft>
                <a:spcPts val="0"/>
              </a:spcAft>
            </a:pPr>
            <a:r>
              <a:rPr sz="1200" b="0" i="0">
                <a:solidFill>
                  <a:srgbClr val="5B6678"/>
                </a:solidFill>
                <a:latin typeface="Calibri"/>
              </a:rPr>
              <a:t>Each link is declared or suggested with evidence; suggestions are confirmed.</a:t>
            </a:r>
          </a:p>
        </p:txBody>
      </p:sp>
      <p:sp>
        <p:nvSpPr>
          <p:cNvPr id="112" name="Rounded Rectangle 7 112"/>
          <p:cNvSpPr/>
          <p:nvPr/>
        </p:nvSpPr>
        <p:spPr>
          <a:xfrm>
            <a:off x="8058150" y="3924300"/>
            <a:ext cx="3505200" cy="1085850"/>
          </a:xfrm>
          <a:prstGeom prst="roundRect">
            <a:avLst>
              <a:gd name="adj" fmla="val 1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3" name="TextBox 6 113"/>
          <p:cNvSpPr txBox="1"/>
          <p:nvPr/>
        </p:nvSpPr>
        <p:spPr>
          <a:xfrm>
            <a:off x="8229600" y="4019550"/>
            <a:ext cx="3200400" cy="285750"/>
          </a:xfrm>
          <a:prstGeom prst="rect">
            <a:avLst/>
          </a:prstGeom>
          <a:noFill/>
        </p:spPr>
        <p:txBody>
          <a:bodyPr wrap="square" anchor="t" lIns="0" rIns="0" tIns="0" bIns="0"/>
          <a:lstStyle/>
          <a:p>
            <a:pPr algn="l">
              <a:lnSpc>
                <a:spcPct val="110000"/>
              </a:lnSpc>
              <a:spcAft>
                <a:spcPts val="0"/>
              </a:spcAft>
            </a:pPr>
            <a:r>
              <a:rPr sz="1500" b="1" i="0">
                <a:solidFill>
                  <a:srgbClr val="0E8C7F"/>
                </a:solidFill>
                <a:latin typeface="Calibri"/>
              </a:rPr>
              <a:t>Private stays private</a:t>
            </a:r>
          </a:p>
        </p:txBody>
      </p:sp>
      <p:sp>
        <p:nvSpPr>
          <p:cNvPr id="114" name="TextBox 9 114"/>
          <p:cNvSpPr txBox="1"/>
          <p:nvPr/>
        </p:nvSpPr>
        <p:spPr>
          <a:xfrm>
            <a:off x="8229600" y="4324350"/>
            <a:ext cx="3200400" cy="628650"/>
          </a:xfrm>
          <a:prstGeom prst="rect">
            <a:avLst/>
          </a:prstGeom>
          <a:noFill/>
        </p:spPr>
        <p:txBody>
          <a:bodyPr wrap="square" anchor="t" lIns="0" rIns="0" tIns="0" bIns="0"/>
          <a:lstStyle/>
          <a:p>
            <a:pPr algn="l">
              <a:lnSpc>
                <a:spcPct val="105000"/>
              </a:lnSpc>
              <a:spcAft>
                <a:spcPts val="0"/>
              </a:spcAft>
            </a:pPr>
            <a:r>
              <a:rPr sz="1200" b="0" i="0">
                <a:solidFill>
                  <a:srgbClr val="5B6678"/>
                </a:solidFill>
                <a:latin typeface="Calibri"/>
              </a:rPr>
              <a:t>A space with no link, like a scratch folder, is never shared.</a:t>
            </a:r>
          </a:p>
        </p:txBody>
      </p:sp>
      <p:sp>
        <p:nvSpPr>
          <p:cNvPr id="115" name="TextBox 9 115"/>
          <p:cNvSpPr txBox="1"/>
          <p:nvPr/>
        </p:nvSpPr>
        <p:spPr>
          <a:xfrm>
            <a:off x="590550" y="5219700"/>
            <a:ext cx="10972800" cy="571500"/>
          </a:xfrm>
          <a:prstGeom prst="rect">
            <a:avLst/>
          </a:prstGeom>
          <a:noFill/>
        </p:spPr>
        <p:txBody>
          <a:bodyPr wrap="square" anchor="t" lIns="0" rIns="0" tIns="0" bIns="0"/>
          <a:lstStyle/>
          <a:p>
            <a:pPr algn="l">
              <a:lnSpc>
                <a:spcPct val="105000"/>
              </a:lnSpc>
              <a:spcAft>
                <a:spcPts val="0"/>
              </a:spcAft>
            </a:pPr>
            <a:r>
              <a:rPr sz="1300" b="0" i="0">
                <a:solidFill>
                  <a:srgbClr val="5B6678"/>
                </a:solidFill>
                <a:latin typeface="Calibri"/>
              </a:rPr>
              <a:t>Any AI app, on any device, knows which project, team or client it is working for: her clone is the company repository, and her own repo, drive folder and chat project belong to Shipping.</a:t>
            </a:r>
          </a:p>
        </p:txBody>
      </p:sp>
      <p:sp>
        <p:nvSpPr>
          <p:cNvPr id="116" name="TextBox 42 116"/>
          <p:cNvSpPr txBox="1"/>
          <p:nvPr/>
        </p:nvSpPr>
        <p:spPr>
          <a:xfrm>
            <a:off x="594360" y="6029325"/>
            <a:ext cx="10972800" cy="320040"/>
          </a:xfrm>
          <a:prstGeom prst="rect">
            <a:avLst/>
          </a:prstGeom>
          <a:noFill/>
        </p:spPr>
        <p:txBody>
          <a:bodyPr wrap="square" anchor="t" lIns="0" rIns="0" tIns="0" bIns="0"/>
          <a:lstStyle/>
          <a:p>
            <a:pPr algn="l">
              <a:lnSpc>
                <a:spcPct val="110000"/>
              </a:lnSpc>
              <a:spcAft>
                <a:spcPts val="0"/>
              </a:spcAft>
            </a:pPr>
            <a:r>
              <a:rPr sz="1250" b="0" i="1">
                <a:solidFill>
                  <a:srgbClr val="5B6678"/>
                </a:solidFill>
                <a:latin typeface="Calibri"/>
              </a:rPr>
              <a:t>Illustrative example · spaces registry and mapping: built and in testing on the pilot server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